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Plus Jakarta Sans"/>
      <p:regular r:id="rId46"/>
      <p:bold r:id="rId47"/>
      <p:italic r:id="rId48"/>
      <p:boldItalic r:id="rId49"/>
    </p:embeddedFont>
    <p:embeddedFont>
      <p:font typeface="Work Sans"/>
      <p:regular r:id="rId50"/>
      <p:bold r:id="rId51"/>
      <p:italic r:id="rId52"/>
      <p:boldItalic r:id="rId53"/>
    </p:embeddedFont>
    <p:embeddedFont>
      <p:font typeface="Red Hat Display"/>
      <p:regular r:id="rId54"/>
      <p:bold r:id="rId55"/>
      <p:italic r:id="rId56"/>
      <p:boldItalic r:id="rId57"/>
    </p:embeddedFont>
    <p:embeddedFont>
      <p:font typeface="Albert Sans"/>
      <p:regular r:id="rId58"/>
      <p:bold r:id="rId59"/>
      <p:italic r:id="rId60"/>
      <p:boldItalic r:id="rId61"/>
    </p:embeddedFont>
    <p:embeddedFont>
      <p:font typeface="Nunito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PlusJakartaSans-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lusJakartaSans-italic.fntdata"/><Relationship Id="rId47" Type="http://schemas.openxmlformats.org/officeDocument/2006/relationships/font" Target="fonts/PlusJakartaSans-bold.fntdata"/><Relationship Id="rId49" Type="http://schemas.openxmlformats.org/officeDocument/2006/relationships/font" Target="fonts/PlusJakarta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NunitoSans-regular.fntdata"/><Relationship Id="rId61" Type="http://schemas.openxmlformats.org/officeDocument/2006/relationships/font" Target="fonts/AlbertSans-boldItalic.fntdata"/><Relationship Id="rId20" Type="http://schemas.openxmlformats.org/officeDocument/2006/relationships/slide" Target="slides/slide15.xml"/><Relationship Id="rId64" Type="http://schemas.openxmlformats.org/officeDocument/2006/relationships/font" Target="fonts/NunitoSans-italic.fntdata"/><Relationship Id="rId63" Type="http://schemas.openxmlformats.org/officeDocument/2006/relationships/font" Target="fonts/NunitoSans-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NunitoSans-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AlbertSans-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WorkSans-bold.fntdata"/><Relationship Id="rId50" Type="http://schemas.openxmlformats.org/officeDocument/2006/relationships/font" Target="fonts/WorkSans-regular.fntdata"/><Relationship Id="rId53" Type="http://schemas.openxmlformats.org/officeDocument/2006/relationships/font" Target="fonts/WorkSans-boldItalic.fntdata"/><Relationship Id="rId52" Type="http://schemas.openxmlformats.org/officeDocument/2006/relationships/font" Target="fonts/WorkSans-italic.fntdata"/><Relationship Id="rId11" Type="http://schemas.openxmlformats.org/officeDocument/2006/relationships/slide" Target="slides/slide6.xml"/><Relationship Id="rId55" Type="http://schemas.openxmlformats.org/officeDocument/2006/relationships/font" Target="fonts/RedHatDisplay-bold.fntdata"/><Relationship Id="rId10" Type="http://schemas.openxmlformats.org/officeDocument/2006/relationships/slide" Target="slides/slide5.xml"/><Relationship Id="rId54" Type="http://schemas.openxmlformats.org/officeDocument/2006/relationships/font" Target="fonts/RedHatDisplay-regular.fntdata"/><Relationship Id="rId13" Type="http://schemas.openxmlformats.org/officeDocument/2006/relationships/slide" Target="slides/slide8.xml"/><Relationship Id="rId57" Type="http://schemas.openxmlformats.org/officeDocument/2006/relationships/font" Target="fonts/RedHatDisplay-boldItalic.fntdata"/><Relationship Id="rId12" Type="http://schemas.openxmlformats.org/officeDocument/2006/relationships/slide" Target="slides/slide7.xml"/><Relationship Id="rId56" Type="http://schemas.openxmlformats.org/officeDocument/2006/relationships/font" Target="fonts/RedHatDisplay-italic.fntdata"/><Relationship Id="rId15" Type="http://schemas.openxmlformats.org/officeDocument/2006/relationships/slide" Target="slides/slide10.xml"/><Relationship Id="rId59" Type="http://schemas.openxmlformats.org/officeDocument/2006/relationships/font" Target="fonts/AlbertSans-bold.fntdata"/><Relationship Id="rId14" Type="http://schemas.openxmlformats.org/officeDocument/2006/relationships/slide" Target="slides/slide9.xml"/><Relationship Id="rId58" Type="http://schemas.openxmlformats.org/officeDocument/2006/relationships/font" Target="fonts/Albert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a461526f98_9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a461526f98_9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afa17a9b1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afa17a9b1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 the persona extractions pipeline, i will present like the follow of the diagram basically, from raw data -&gt; parsing to get data of eachpage -&gt; using vllm model to extract useful data from page -&gt; transform it into more structure data called indicators, indicators are stagements and mectrics which related to persona of customer segmentation -&gt; aggreage indicators of each persona and sent to llm model to resasoning generate the structure data discribe for the persona such as style, value, behavior, priorities, ... -&gt; apply this structure data for prompt tuning to align pretrain model with a specific persona</a:t>
            </a:r>
            <a:br>
              <a:rPr lang="en-GB"/>
            </a:br>
            <a:br>
              <a:rPr lang="en-GB"/>
            </a:br>
            <a:r>
              <a:rPr lang="en-GB"/>
              <a:t>we assume that generation llm model trained on massive data which contains multiple different personas. prompt engineering applied here helps to activate the specific persona we want the model to stick with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b4e45b84ff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b4e45b84ff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b854d031a4_2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b854d031a4_2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b854d031a4_2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b854d031a4_2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b854d031a4_2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b854d031a4_2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b854d031a4_2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b854d031a4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b472e89fb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b472e89fb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WSGI (web server gateway interface)  is synchronous, handling one request at a time, and blocking execution until processing is complete. ASGI is asynchronous, handling multiple requests concurrently without blocking other requests.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b47457b7ad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b47457b7ad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b47457b7ad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b47457b7ad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b47457b7ad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b47457b7ad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b4a3a7ca19_1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b4a3a7ca19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b4e45b84ff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b4e45b84f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b4819b38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b4819b38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b47457b7ad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b47457b7ad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b4e45b84ff_5_3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b4e45b84ff_5_3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evaluation methodologies for four critical components of the Lavazza AI Personas system</a:t>
            </a:r>
            <a:br>
              <a:rPr lang="en-GB"/>
            </a:br>
            <a:br>
              <a:rPr lang="en-GB"/>
            </a:br>
            <a:r>
              <a:rPr lang="en-GB"/>
              <a:t>1.Persona Extraction Pipeline - Validates extraction of persona indicators/metrics from PDF documents</a:t>
            </a:r>
            <a:endParaRPr/>
          </a:p>
          <a:p>
            <a:pPr indent="0" lvl="0" marL="0" rtl="0" algn="l">
              <a:spcBef>
                <a:spcPts val="0"/>
              </a:spcBef>
              <a:spcAft>
                <a:spcPts val="0"/>
              </a:spcAft>
              <a:buClr>
                <a:schemeClr val="dk1"/>
              </a:buClr>
              <a:buSzPts val="1100"/>
              <a:buFont typeface="Arial"/>
              <a:buNone/>
            </a:pPr>
            <a:r>
              <a:rPr lang="en-GB"/>
              <a:t>2.Fact Extraction Accuracy - Ensures fact data is correctly extracted</a:t>
            </a:r>
            <a:endParaRPr/>
          </a:p>
          <a:p>
            <a:pPr indent="0" lvl="0" marL="0" rtl="0" algn="l">
              <a:spcBef>
                <a:spcPts val="0"/>
              </a:spcBef>
              <a:spcAft>
                <a:spcPts val="0"/>
              </a:spcAft>
              <a:buClr>
                <a:schemeClr val="dk1"/>
              </a:buClr>
              <a:buSzPts val="1100"/>
              <a:buFont typeface="Arial"/>
              <a:buNone/>
            </a:pPr>
            <a:r>
              <a:rPr lang="en-GB"/>
              <a:t>3.Retrieval Relevance - Measures RAG system's ability to retrieve relevant context</a:t>
            </a:r>
            <a:endParaRPr/>
          </a:p>
          <a:p>
            <a:pPr indent="0" lvl="0" marL="0" rtl="0" algn="l">
              <a:spcBef>
                <a:spcPts val="0"/>
              </a:spcBef>
              <a:spcAft>
                <a:spcPts val="0"/>
              </a:spcAft>
              <a:buClr>
                <a:schemeClr val="dk1"/>
              </a:buClr>
              <a:buSzPts val="1100"/>
              <a:buFont typeface="Arial"/>
              <a:buNone/>
            </a:pPr>
            <a:r>
              <a:rPr lang="en-GB"/>
              <a:t>4.Authenticity Evaluation - Confirms AI personas authentically represent consumer segments</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b4e45b84f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b4e45b84f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b4e45b84ff_5_4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b4e45b84ff_5_4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Mistral Medium 3 model has not been publicly disclosed by Mistral AI.</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Total 23 pages </a:t>
            </a:r>
            <a:endParaRPr/>
          </a:p>
          <a:p>
            <a:pPr indent="0" lvl="0" marL="0" rtl="0" algn="ctr">
              <a:lnSpc>
                <a:spcPct val="115000"/>
              </a:lnSpc>
              <a:spcBef>
                <a:spcPts val="0"/>
              </a:spcBef>
              <a:spcAft>
                <a:spcPts val="0"/>
              </a:spcAft>
              <a:buNone/>
            </a:pPr>
            <a:r>
              <a:t/>
            </a:r>
            <a:endParaRPr b="1"/>
          </a:p>
          <a:p>
            <a:pPr indent="0" lvl="0" marL="0" rtl="0" algn="l">
              <a:spcBef>
                <a:spcPts val="0"/>
              </a:spcBef>
              <a:spcAft>
                <a:spcPts val="0"/>
              </a:spcAft>
              <a:buNone/>
            </a:pPr>
            <a:r>
              <a:rPr lang="en-GB" sz="1400"/>
              <a:t>Ground-truth personas</a:t>
            </a:r>
            <a:endParaRPr sz="1400"/>
          </a:p>
          <a:p>
            <a:pPr indent="0" lvl="0" marL="0" rtl="0" algn="l">
              <a:spcBef>
                <a:spcPts val="0"/>
              </a:spcBef>
              <a:spcAft>
                <a:spcPts val="0"/>
              </a:spcAft>
              <a:buNone/>
            </a:pPr>
            <a:r>
              <a:rPr lang="en-GB" sz="1400"/>
              <a:t>23</a:t>
            </a:r>
            <a:endParaRPr sz="1400"/>
          </a:p>
          <a:p>
            <a:pPr indent="0" lvl="0" marL="0" rtl="0" algn="l">
              <a:spcBef>
                <a:spcPts val="0"/>
              </a:spcBef>
              <a:spcAft>
                <a:spcPts val="0"/>
              </a:spcAft>
              <a:buNone/>
            </a:pPr>
            <a:r>
              <a:rPr lang="en-GB" sz="1400"/>
              <a:t>Detected personas</a:t>
            </a:r>
            <a:endParaRPr sz="1400"/>
          </a:p>
          <a:p>
            <a:pPr indent="0" lvl="0" marL="0" rtl="0" algn="l">
              <a:spcBef>
                <a:spcPts val="0"/>
              </a:spcBef>
              <a:spcAft>
                <a:spcPts val="0"/>
              </a:spcAft>
              <a:buNone/>
            </a:pPr>
            <a:r>
              <a:rPr lang="en-GB" sz="1400"/>
              <a:t>23</a:t>
            </a:r>
            <a:endParaRPr sz="1400"/>
          </a:p>
          <a:p>
            <a:pPr indent="0" lvl="0" marL="0" rtl="0" algn="l">
              <a:spcBef>
                <a:spcPts val="0"/>
              </a:spcBef>
              <a:spcAft>
                <a:spcPts val="0"/>
              </a:spcAft>
              <a:buNone/>
            </a:pPr>
            <a:r>
              <a:rPr lang="en-GB" sz="1400"/>
              <a:t>Ground-truth metrics</a:t>
            </a:r>
            <a:endParaRPr sz="1400"/>
          </a:p>
          <a:p>
            <a:pPr indent="0" lvl="0" marL="0" rtl="0" algn="l">
              <a:spcBef>
                <a:spcPts val="0"/>
              </a:spcBef>
              <a:spcAft>
                <a:spcPts val="0"/>
              </a:spcAft>
              <a:buNone/>
            </a:pPr>
            <a:r>
              <a:rPr lang="en-GB" sz="1400"/>
              <a:t>1,051</a:t>
            </a:r>
            <a:endParaRPr sz="1400"/>
          </a:p>
          <a:p>
            <a:pPr indent="0" lvl="0" marL="0" rtl="0" algn="l">
              <a:spcBef>
                <a:spcPts val="0"/>
              </a:spcBef>
              <a:spcAft>
                <a:spcPts val="0"/>
              </a:spcAft>
              <a:buNone/>
            </a:pPr>
            <a:r>
              <a:rPr lang="en-GB" sz="1400"/>
              <a:t>System-extracted metrics</a:t>
            </a:r>
            <a:endParaRPr sz="1400"/>
          </a:p>
          <a:p>
            <a:pPr indent="0" lvl="0" marL="0" rtl="0" algn="l">
              <a:spcBef>
                <a:spcPts val="0"/>
              </a:spcBef>
              <a:spcAft>
                <a:spcPts val="0"/>
              </a:spcAft>
              <a:buNone/>
            </a:pPr>
            <a:r>
              <a:rPr lang="en-GB" sz="1400"/>
              <a:t>1,035</a:t>
            </a:r>
            <a:endParaRPr sz="1400"/>
          </a:p>
          <a:p>
            <a:pPr indent="0" lvl="0" marL="0" rtl="0" algn="l">
              <a:spcBef>
                <a:spcPts val="0"/>
              </a:spcBef>
              <a:spcAft>
                <a:spcPts val="0"/>
              </a:spcAft>
              <a:buNone/>
            </a:pPr>
            <a:r>
              <a:rPr lang="en-GB" sz="1400"/>
              <a:t>Correctly matched metrics</a:t>
            </a:r>
            <a:endParaRPr sz="1400"/>
          </a:p>
          <a:p>
            <a:pPr indent="0" lvl="0" marL="0" rtl="0" algn="l">
              <a:spcBef>
                <a:spcPts val="0"/>
              </a:spcBef>
              <a:spcAft>
                <a:spcPts val="0"/>
              </a:spcAft>
              <a:buNone/>
            </a:pPr>
            <a:r>
              <a:rPr lang="en-GB" sz="1400"/>
              <a:t>1,002</a:t>
            </a:r>
            <a:endParaRPr sz="1400"/>
          </a:p>
          <a:p>
            <a:pPr indent="0" lvl="0" marL="0" rtl="0" algn="l">
              <a:spcBef>
                <a:spcPts val="0"/>
              </a:spcBef>
              <a:spcAft>
                <a:spcPts val="0"/>
              </a:spcAft>
              <a:buNone/>
            </a:pPr>
            <a:r>
              <a:rPr lang="en-GB" sz="1400"/>
              <a:t>Missed ground-truth metrics</a:t>
            </a:r>
            <a:endParaRPr sz="1400"/>
          </a:p>
          <a:p>
            <a:pPr indent="0" lvl="0" marL="0" rtl="0" algn="l">
              <a:spcBef>
                <a:spcPts val="0"/>
              </a:spcBef>
              <a:spcAft>
                <a:spcPts val="0"/>
              </a:spcAft>
              <a:buNone/>
            </a:pPr>
            <a:r>
              <a:rPr lang="en-GB" sz="1400"/>
              <a:t>49</a:t>
            </a:r>
            <a:endParaRPr sz="1400"/>
          </a:p>
          <a:p>
            <a:pPr indent="0" lvl="0" marL="0" rtl="0" algn="l">
              <a:spcBef>
                <a:spcPts val="0"/>
              </a:spcBef>
              <a:spcAft>
                <a:spcPts val="0"/>
              </a:spcAft>
              <a:buNone/>
            </a:pPr>
            <a:r>
              <a:rPr lang="en-GB" sz="1400"/>
              <a:t>Incorrect system metrics (noise)</a:t>
            </a:r>
            <a:endParaRPr sz="1400"/>
          </a:p>
          <a:p>
            <a:pPr indent="0" lvl="0" marL="0" rtl="0" algn="l">
              <a:spcBef>
                <a:spcPts val="0"/>
              </a:spcBef>
              <a:spcAft>
                <a:spcPts val="0"/>
              </a:spcAft>
              <a:buNone/>
            </a:pPr>
            <a:r>
              <a:rPr lang="en-GB" sz="1400"/>
              <a:t>33</a:t>
            </a:r>
            <a:endParaRPr sz="1400"/>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b4e45b84f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b4e45b84f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b4e45b84ff_5_4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b4e45b84ff_5_4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Mistral Medium 3 model has not been publicly disclosed by Mistral AI.</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Total 23 pages </a:t>
            </a:r>
            <a:endParaRPr/>
          </a:p>
          <a:p>
            <a:pPr indent="0" lvl="0" marL="0" rtl="0" algn="ctr">
              <a:lnSpc>
                <a:spcPct val="115000"/>
              </a:lnSpc>
              <a:spcBef>
                <a:spcPts val="0"/>
              </a:spcBef>
              <a:spcAft>
                <a:spcPts val="0"/>
              </a:spcAft>
              <a:buNone/>
            </a:pPr>
            <a:r>
              <a:t/>
            </a:r>
            <a:endParaRPr b="1"/>
          </a:p>
          <a:p>
            <a:pPr indent="0" lvl="0" marL="0" rtl="0" algn="l">
              <a:spcBef>
                <a:spcPts val="0"/>
              </a:spcBef>
              <a:spcAft>
                <a:spcPts val="0"/>
              </a:spcAft>
              <a:buNone/>
            </a:pPr>
            <a:r>
              <a:rPr lang="en-GB" sz="1400"/>
              <a:t>Ground-truth personas</a:t>
            </a:r>
            <a:endParaRPr sz="1400"/>
          </a:p>
          <a:p>
            <a:pPr indent="0" lvl="0" marL="0" rtl="0" algn="l">
              <a:spcBef>
                <a:spcPts val="0"/>
              </a:spcBef>
              <a:spcAft>
                <a:spcPts val="0"/>
              </a:spcAft>
              <a:buNone/>
            </a:pPr>
            <a:r>
              <a:rPr lang="en-GB" sz="1400"/>
              <a:t>23</a:t>
            </a:r>
            <a:endParaRPr sz="1400"/>
          </a:p>
          <a:p>
            <a:pPr indent="0" lvl="0" marL="0" rtl="0" algn="l">
              <a:spcBef>
                <a:spcPts val="0"/>
              </a:spcBef>
              <a:spcAft>
                <a:spcPts val="0"/>
              </a:spcAft>
              <a:buNone/>
            </a:pPr>
            <a:r>
              <a:rPr lang="en-GB" sz="1400"/>
              <a:t>Detected personas</a:t>
            </a:r>
            <a:endParaRPr sz="1400"/>
          </a:p>
          <a:p>
            <a:pPr indent="0" lvl="0" marL="0" rtl="0" algn="l">
              <a:spcBef>
                <a:spcPts val="0"/>
              </a:spcBef>
              <a:spcAft>
                <a:spcPts val="0"/>
              </a:spcAft>
              <a:buNone/>
            </a:pPr>
            <a:r>
              <a:rPr lang="en-GB" sz="1400"/>
              <a:t>23</a:t>
            </a:r>
            <a:endParaRPr sz="1400"/>
          </a:p>
          <a:p>
            <a:pPr indent="0" lvl="0" marL="0" rtl="0" algn="l">
              <a:spcBef>
                <a:spcPts val="0"/>
              </a:spcBef>
              <a:spcAft>
                <a:spcPts val="0"/>
              </a:spcAft>
              <a:buNone/>
            </a:pPr>
            <a:r>
              <a:rPr lang="en-GB" sz="1400"/>
              <a:t>Ground-truth metrics</a:t>
            </a:r>
            <a:endParaRPr sz="1400"/>
          </a:p>
          <a:p>
            <a:pPr indent="0" lvl="0" marL="0" rtl="0" algn="l">
              <a:spcBef>
                <a:spcPts val="0"/>
              </a:spcBef>
              <a:spcAft>
                <a:spcPts val="0"/>
              </a:spcAft>
              <a:buNone/>
            </a:pPr>
            <a:r>
              <a:rPr lang="en-GB" sz="1400"/>
              <a:t>1,051</a:t>
            </a:r>
            <a:endParaRPr sz="1400"/>
          </a:p>
          <a:p>
            <a:pPr indent="0" lvl="0" marL="0" rtl="0" algn="l">
              <a:spcBef>
                <a:spcPts val="0"/>
              </a:spcBef>
              <a:spcAft>
                <a:spcPts val="0"/>
              </a:spcAft>
              <a:buNone/>
            </a:pPr>
            <a:r>
              <a:rPr lang="en-GB" sz="1400"/>
              <a:t>System-extracted metrics</a:t>
            </a:r>
            <a:endParaRPr sz="1400"/>
          </a:p>
          <a:p>
            <a:pPr indent="0" lvl="0" marL="0" rtl="0" algn="l">
              <a:spcBef>
                <a:spcPts val="0"/>
              </a:spcBef>
              <a:spcAft>
                <a:spcPts val="0"/>
              </a:spcAft>
              <a:buNone/>
            </a:pPr>
            <a:r>
              <a:rPr lang="en-GB" sz="1400"/>
              <a:t>1,035</a:t>
            </a:r>
            <a:endParaRPr sz="1400"/>
          </a:p>
          <a:p>
            <a:pPr indent="0" lvl="0" marL="0" rtl="0" algn="l">
              <a:spcBef>
                <a:spcPts val="0"/>
              </a:spcBef>
              <a:spcAft>
                <a:spcPts val="0"/>
              </a:spcAft>
              <a:buNone/>
            </a:pPr>
            <a:r>
              <a:rPr lang="en-GB" sz="1400"/>
              <a:t>Correctly matched metrics</a:t>
            </a:r>
            <a:endParaRPr sz="1400"/>
          </a:p>
          <a:p>
            <a:pPr indent="0" lvl="0" marL="0" rtl="0" algn="l">
              <a:spcBef>
                <a:spcPts val="0"/>
              </a:spcBef>
              <a:spcAft>
                <a:spcPts val="0"/>
              </a:spcAft>
              <a:buNone/>
            </a:pPr>
            <a:r>
              <a:rPr lang="en-GB" sz="1400"/>
              <a:t>1,002</a:t>
            </a:r>
            <a:endParaRPr sz="1400"/>
          </a:p>
          <a:p>
            <a:pPr indent="0" lvl="0" marL="0" rtl="0" algn="l">
              <a:spcBef>
                <a:spcPts val="0"/>
              </a:spcBef>
              <a:spcAft>
                <a:spcPts val="0"/>
              </a:spcAft>
              <a:buNone/>
            </a:pPr>
            <a:r>
              <a:rPr lang="en-GB" sz="1400"/>
              <a:t>Missed ground-truth metrics</a:t>
            </a:r>
            <a:endParaRPr sz="1400"/>
          </a:p>
          <a:p>
            <a:pPr indent="0" lvl="0" marL="0" rtl="0" algn="l">
              <a:spcBef>
                <a:spcPts val="0"/>
              </a:spcBef>
              <a:spcAft>
                <a:spcPts val="0"/>
              </a:spcAft>
              <a:buNone/>
            </a:pPr>
            <a:r>
              <a:rPr lang="en-GB" sz="1400"/>
              <a:t>49</a:t>
            </a:r>
            <a:endParaRPr sz="1400"/>
          </a:p>
          <a:p>
            <a:pPr indent="0" lvl="0" marL="0" rtl="0" algn="l">
              <a:spcBef>
                <a:spcPts val="0"/>
              </a:spcBef>
              <a:spcAft>
                <a:spcPts val="0"/>
              </a:spcAft>
              <a:buNone/>
            </a:pPr>
            <a:r>
              <a:rPr lang="en-GB" sz="1400"/>
              <a:t>Incorrect system metrics (noise)</a:t>
            </a:r>
            <a:endParaRPr sz="1400"/>
          </a:p>
          <a:p>
            <a:pPr indent="0" lvl="0" marL="0" rtl="0" algn="l">
              <a:spcBef>
                <a:spcPts val="0"/>
              </a:spcBef>
              <a:spcAft>
                <a:spcPts val="0"/>
              </a:spcAft>
              <a:buNone/>
            </a:pPr>
            <a:r>
              <a:rPr lang="en-GB" sz="1400"/>
              <a:t>33</a:t>
            </a:r>
            <a:endParaRPr sz="1400"/>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b4e45b84ff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b4e45b84ff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b4e45b84ff_5_4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b4e45b84ff_5_4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Mistral Medium 3 model has not been publicly disclosed by Mistral AI.</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Total 23 pages </a:t>
            </a:r>
            <a:endParaRPr/>
          </a:p>
          <a:p>
            <a:pPr indent="0" lvl="0" marL="0" rtl="0" algn="ctr">
              <a:lnSpc>
                <a:spcPct val="115000"/>
              </a:lnSpc>
              <a:spcBef>
                <a:spcPts val="0"/>
              </a:spcBef>
              <a:spcAft>
                <a:spcPts val="0"/>
              </a:spcAft>
              <a:buNone/>
            </a:pPr>
            <a:r>
              <a:t/>
            </a:r>
            <a:endParaRPr b="1"/>
          </a:p>
          <a:p>
            <a:pPr indent="0" lvl="0" marL="0" rtl="0" algn="l">
              <a:spcBef>
                <a:spcPts val="0"/>
              </a:spcBef>
              <a:spcAft>
                <a:spcPts val="0"/>
              </a:spcAft>
              <a:buNone/>
            </a:pPr>
            <a:r>
              <a:rPr lang="en-GB" sz="1400"/>
              <a:t>Ground-truth personas</a:t>
            </a:r>
            <a:endParaRPr sz="1400"/>
          </a:p>
          <a:p>
            <a:pPr indent="0" lvl="0" marL="0" rtl="0" algn="l">
              <a:spcBef>
                <a:spcPts val="0"/>
              </a:spcBef>
              <a:spcAft>
                <a:spcPts val="0"/>
              </a:spcAft>
              <a:buNone/>
            </a:pPr>
            <a:r>
              <a:rPr lang="en-GB" sz="1400"/>
              <a:t>23</a:t>
            </a:r>
            <a:endParaRPr sz="1400"/>
          </a:p>
          <a:p>
            <a:pPr indent="0" lvl="0" marL="0" rtl="0" algn="l">
              <a:spcBef>
                <a:spcPts val="0"/>
              </a:spcBef>
              <a:spcAft>
                <a:spcPts val="0"/>
              </a:spcAft>
              <a:buNone/>
            </a:pPr>
            <a:r>
              <a:rPr lang="en-GB" sz="1400"/>
              <a:t>Detected personas</a:t>
            </a:r>
            <a:endParaRPr sz="1400"/>
          </a:p>
          <a:p>
            <a:pPr indent="0" lvl="0" marL="0" rtl="0" algn="l">
              <a:spcBef>
                <a:spcPts val="0"/>
              </a:spcBef>
              <a:spcAft>
                <a:spcPts val="0"/>
              </a:spcAft>
              <a:buNone/>
            </a:pPr>
            <a:r>
              <a:rPr lang="en-GB" sz="1400"/>
              <a:t>23</a:t>
            </a:r>
            <a:endParaRPr sz="1400"/>
          </a:p>
          <a:p>
            <a:pPr indent="0" lvl="0" marL="0" rtl="0" algn="l">
              <a:spcBef>
                <a:spcPts val="0"/>
              </a:spcBef>
              <a:spcAft>
                <a:spcPts val="0"/>
              </a:spcAft>
              <a:buNone/>
            </a:pPr>
            <a:r>
              <a:rPr lang="en-GB" sz="1400"/>
              <a:t>Ground-truth metrics</a:t>
            </a:r>
            <a:endParaRPr sz="1400"/>
          </a:p>
          <a:p>
            <a:pPr indent="0" lvl="0" marL="0" rtl="0" algn="l">
              <a:spcBef>
                <a:spcPts val="0"/>
              </a:spcBef>
              <a:spcAft>
                <a:spcPts val="0"/>
              </a:spcAft>
              <a:buNone/>
            </a:pPr>
            <a:r>
              <a:rPr lang="en-GB" sz="1400"/>
              <a:t>1,051</a:t>
            </a:r>
            <a:endParaRPr sz="1400"/>
          </a:p>
          <a:p>
            <a:pPr indent="0" lvl="0" marL="0" rtl="0" algn="l">
              <a:spcBef>
                <a:spcPts val="0"/>
              </a:spcBef>
              <a:spcAft>
                <a:spcPts val="0"/>
              </a:spcAft>
              <a:buNone/>
            </a:pPr>
            <a:r>
              <a:rPr lang="en-GB" sz="1400"/>
              <a:t>System-extracted metrics</a:t>
            </a:r>
            <a:endParaRPr sz="1400"/>
          </a:p>
          <a:p>
            <a:pPr indent="0" lvl="0" marL="0" rtl="0" algn="l">
              <a:spcBef>
                <a:spcPts val="0"/>
              </a:spcBef>
              <a:spcAft>
                <a:spcPts val="0"/>
              </a:spcAft>
              <a:buNone/>
            </a:pPr>
            <a:r>
              <a:rPr lang="en-GB" sz="1400"/>
              <a:t>1,035</a:t>
            </a:r>
            <a:endParaRPr sz="1400"/>
          </a:p>
          <a:p>
            <a:pPr indent="0" lvl="0" marL="0" rtl="0" algn="l">
              <a:spcBef>
                <a:spcPts val="0"/>
              </a:spcBef>
              <a:spcAft>
                <a:spcPts val="0"/>
              </a:spcAft>
              <a:buNone/>
            </a:pPr>
            <a:r>
              <a:rPr lang="en-GB" sz="1400"/>
              <a:t>Correctly matched metrics</a:t>
            </a:r>
            <a:endParaRPr sz="1400"/>
          </a:p>
          <a:p>
            <a:pPr indent="0" lvl="0" marL="0" rtl="0" algn="l">
              <a:spcBef>
                <a:spcPts val="0"/>
              </a:spcBef>
              <a:spcAft>
                <a:spcPts val="0"/>
              </a:spcAft>
              <a:buNone/>
            </a:pPr>
            <a:r>
              <a:rPr lang="en-GB" sz="1400"/>
              <a:t>1,002</a:t>
            </a:r>
            <a:endParaRPr sz="1400"/>
          </a:p>
          <a:p>
            <a:pPr indent="0" lvl="0" marL="0" rtl="0" algn="l">
              <a:spcBef>
                <a:spcPts val="0"/>
              </a:spcBef>
              <a:spcAft>
                <a:spcPts val="0"/>
              </a:spcAft>
              <a:buNone/>
            </a:pPr>
            <a:r>
              <a:rPr lang="en-GB" sz="1400"/>
              <a:t>Missed ground-truth metrics</a:t>
            </a:r>
            <a:endParaRPr sz="1400"/>
          </a:p>
          <a:p>
            <a:pPr indent="0" lvl="0" marL="0" rtl="0" algn="l">
              <a:spcBef>
                <a:spcPts val="0"/>
              </a:spcBef>
              <a:spcAft>
                <a:spcPts val="0"/>
              </a:spcAft>
              <a:buNone/>
            </a:pPr>
            <a:r>
              <a:rPr lang="en-GB" sz="1400"/>
              <a:t>49</a:t>
            </a:r>
            <a:endParaRPr sz="1400"/>
          </a:p>
          <a:p>
            <a:pPr indent="0" lvl="0" marL="0" rtl="0" algn="l">
              <a:spcBef>
                <a:spcPts val="0"/>
              </a:spcBef>
              <a:spcAft>
                <a:spcPts val="0"/>
              </a:spcAft>
              <a:buNone/>
            </a:pPr>
            <a:r>
              <a:rPr lang="en-GB" sz="1400"/>
              <a:t>Incorrect system metrics (noise)</a:t>
            </a:r>
            <a:endParaRPr sz="1400"/>
          </a:p>
          <a:p>
            <a:pPr indent="0" lvl="0" marL="0" rtl="0" algn="l">
              <a:spcBef>
                <a:spcPts val="0"/>
              </a:spcBef>
              <a:spcAft>
                <a:spcPts val="0"/>
              </a:spcAft>
              <a:buNone/>
            </a:pPr>
            <a:r>
              <a:rPr lang="en-GB" sz="1400"/>
              <a:t>33</a:t>
            </a:r>
            <a:endParaRPr sz="1400"/>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b4b9938b4d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b4b9938b4d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b4e45b84ff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b4e45b84ff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b4e45b84ff_4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b4e45b84ff_4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Mistral Medium 3 model has not been publicly disclosed by Mistral AI.</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Total 23 pages </a:t>
            </a:r>
            <a:endParaRPr/>
          </a:p>
          <a:p>
            <a:pPr indent="0" lvl="0" marL="0" rtl="0" algn="ctr">
              <a:lnSpc>
                <a:spcPct val="115000"/>
              </a:lnSpc>
              <a:spcBef>
                <a:spcPts val="0"/>
              </a:spcBef>
              <a:spcAft>
                <a:spcPts val="0"/>
              </a:spcAft>
              <a:buNone/>
            </a:pPr>
            <a:r>
              <a:t/>
            </a:r>
            <a:endParaRPr b="1"/>
          </a:p>
          <a:p>
            <a:pPr indent="0" lvl="0" marL="0" rtl="0" algn="l">
              <a:spcBef>
                <a:spcPts val="0"/>
              </a:spcBef>
              <a:spcAft>
                <a:spcPts val="0"/>
              </a:spcAft>
              <a:buNone/>
            </a:pPr>
            <a:r>
              <a:rPr lang="en-GB" sz="1400"/>
              <a:t>Ground-truth personas</a:t>
            </a:r>
            <a:endParaRPr sz="1400"/>
          </a:p>
          <a:p>
            <a:pPr indent="0" lvl="0" marL="0" rtl="0" algn="l">
              <a:spcBef>
                <a:spcPts val="0"/>
              </a:spcBef>
              <a:spcAft>
                <a:spcPts val="0"/>
              </a:spcAft>
              <a:buNone/>
            </a:pPr>
            <a:r>
              <a:rPr lang="en-GB" sz="1400"/>
              <a:t>23</a:t>
            </a:r>
            <a:endParaRPr sz="1400"/>
          </a:p>
          <a:p>
            <a:pPr indent="0" lvl="0" marL="0" rtl="0" algn="l">
              <a:spcBef>
                <a:spcPts val="0"/>
              </a:spcBef>
              <a:spcAft>
                <a:spcPts val="0"/>
              </a:spcAft>
              <a:buNone/>
            </a:pPr>
            <a:r>
              <a:rPr lang="en-GB" sz="1400"/>
              <a:t>Detected personas</a:t>
            </a:r>
            <a:endParaRPr sz="1400"/>
          </a:p>
          <a:p>
            <a:pPr indent="0" lvl="0" marL="0" rtl="0" algn="l">
              <a:spcBef>
                <a:spcPts val="0"/>
              </a:spcBef>
              <a:spcAft>
                <a:spcPts val="0"/>
              </a:spcAft>
              <a:buNone/>
            </a:pPr>
            <a:r>
              <a:rPr lang="en-GB" sz="1400"/>
              <a:t>23</a:t>
            </a:r>
            <a:endParaRPr sz="1400"/>
          </a:p>
          <a:p>
            <a:pPr indent="0" lvl="0" marL="0" rtl="0" algn="l">
              <a:spcBef>
                <a:spcPts val="0"/>
              </a:spcBef>
              <a:spcAft>
                <a:spcPts val="0"/>
              </a:spcAft>
              <a:buNone/>
            </a:pPr>
            <a:r>
              <a:rPr lang="en-GB" sz="1400"/>
              <a:t>Ground-truth metrics</a:t>
            </a:r>
            <a:endParaRPr sz="1400"/>
          </a:p>
          <a:p>
            <a:pPr indent="0" lvl="0" marL="0" rtl="0" algn="l">
              <a:spcBef>
                <a:spcPts val="0"/>
              </a:spcBef>
              <a:spcAft>
                <a:spcPts val="0"/>
              </a:spcAft>
              <a:buNone/>
            </a:pPr>
            <a:r>
              <a:rPr lang="en-GB" sz="1400"/>
              <a:t>1,051</a:t>
            </a:r>
            <a:endParaRPr sz="1400"/>
          </a:p>
          <a:p>
            <a:pPr indent="0" lvl="0" marL="0" rtl="0" algn="l">
              <a:spcBef>
                <a:spcPts val="0"/>
              </a:spcBef>
              <a:spcAft>
                <a:spcPts val="0"/>
              </a:spcAft>
              <a:buNone/>
            </a:pPr>
            <a:r>
              <a:rPr lang="en-GB" sz="1400"/>
              <a:t>System-extracted metrics</a:t>
            </a:r>
            <a:endParaRPr sz="1400"/>
          </a:p>
          <a:p>
            <a:pPr indent="0" lvl="0" marL="0" rtl="0" algn="l">
              <a:spcBef>
                <a:spcPts val="0"/>
              </a:spcBef>
              <a:spcAft>
                <a:spcPts val="0"/>
              </a:spcAft>
              <a:buNone/>
            </a:pPr>
            <a:r>
              <a:rPr lang="en-GB" sz="1400"/>
              <a:t>1,035</a:t>
            </a:r>
            <a:endParaRPr sz="1400"/>
          </a:p>
          <a:p>
            <a:pPr indent="0" lvl="0" marL="0" rtl="0" algn="l">
              <a:spcBef>
                <a:spcPts val="0"/>
              </a:spcBef>
              <a:spcAft>
                <a:spcPts val="0"/>
              </a:spcAft>
              <a:buNone/>
            </a:pPr>
            <a:r>
              <a:rPr lang="en-GB" sz="1400"/>
              <a:t>Correctly matched metrics</a:t>
            </a:r>
            <a:endParaRPr sz="1400"/>
          </a:p>
          <a:p>
            <a:pPr indent="0" lvl="0" marL="0" rtl="0" algn="l">
              <a:spcBef>
                <a:spcPts val="0"/>
              </a:spcBef>
              <a:spcAft>
                <a:spcPts val="0"/>
              </a:spcAft>
              <a:buNone/>
            </a:pPr>
            <a:r>
              <a:rPr lang="en-GB" sz="1400"/>
              <a:t>1,002</a:t>
            </a:r>
            <a:endParaRPr sz="1400"/>
          </a:p>
          <a:p>
            <a:pPr indent="0" lvl="0" marL="0" rtl="0" algn="l">
              <a:spcBef>
                <a:spcPts val="0"/>
              </a:spcBef>
              <a:spcAft>
                <a:spcPts val="0"/>
              </a:spcAft>
              <a:buNone/>
            </a:pPr>
            <a:r>
              <a:rPr lang="en-GB" sz="1400"/>
              <a:t>Missed ground-truth metrics</a:t>
            </a:r>
            <a:endParaRPr sz="1400"/>
          </a:p>
          <a:p>
            <a:pPr indent="0" lvl="0" marL="0" rtl="0" algn="l">
              <a:spcBef>
                <a:spcPts val="0"/>
              </a:spcBef>
              <a:spcAft>
                <a:spcPts val="0"/>
              </a:spcAft>
              <a:buNone/>
            </a:pPr>
            <a:r>
              <a:rPr lang="en-GB" sz="1400"/>
              <a:t>49</a:t>
            </a:r>
            <a:endParaRPr sz="1400"/>
          </a:p>
          <a:p>
            <a:pPr indent="0" lvl="0" marL="0" rtl="0" algn="l">
              <a:spcBef>
                <a:spcPts val="0"/>
              </a:spcBef>
              <a:spcAft>
                <a:spcPts val="0"/>
              </a:spcAft>
              <a:buNone/>
            </a:pPr>
            <a:r>
              <a:rPr lang="en-GB" sz="1400"/>
              <a:t>Incorrect system metrics (noise)</a:t>
            </a:r>
            <a:endParaRPr sz="1400"/>
          </a:p>
          <a:p>
            <a:pPr indent="0" lvl="0" marL="0" rtl="0" algn="l">
              <a:spcBef>
                <a:spcPts val="0"/>
              </a:spcBef>
              <a:spcAft>
                <a:spcPts val="0"/>
              </a:spcAft>
              <a:buNone/>
            </a:pPr>
            <a:r>
              <a:rPr lang="en-GB" sz="1400"/>
              <a:t>33</a:t>
            </a:r>
            <a:endParaRPr sz="1400"/>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b4e45b84ff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b4e45b84ff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aeead0a17d_4_4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aeead0a17d_4_4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a2aaa89e4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a2aaa89e4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ae7141cc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ae7141cc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af0e7adfc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af0e7adfc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af0e7adfc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af0e7adfc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a4534a5dea_1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a4534a5dea_1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a4534a5dea_1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a4534a5dea_1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595959"/>
              </a:buClr>
              <a:buSzPts val="1500"/>
              <a:buChar char="-"/>
            </a:pPr>
            <a:r>
              <a:rPr lang="en-GB" sz="1500">
                <a:solidFill>
                  <a:srgbClr val="595959"/>
                </a:solidFill>
              </a:rPr>
              <a:t>Privacy and Complience: complice AI acts and GDPR.</a:t>
            </a:r>
            <a:endParaRPr sz="1500">
              <a:solidFill>
                <a:srgbClr val="595959"/>
              </a:solidFill>
            </a:endParaRPr>
          </a:p>
          <a:p>
            <a:pPr indent="-323850" lvl="0" marL="457200" rtl="0" algn="l">
              <a:lnSpc>
                <a:spcPct val="115000"/>
              </a:lnSpc>
              <a:spcBef>
                <a:spcPts val="0"/>
              </a:spcBef>
              <a:spcAft>
                <a:spcPts val="0"/>
              </a:spcAft>
              <a:buClr>
                <a:srgbClr val="595959"/>
              </a:buClr>
              <a:buSzPts val="1500"/>
              <a:buChar char="-"/>
            </a:pPr>
            <a:r>
              <a:rPr lang="en-GB" sz="1500">
                <a:solidFill>
                  <a:srgbClr val="595959"/>
                </a:solidFill>
              </a:rPr>
              <a:t>Proprietary Data Protection: Safeguard Lavazza’s business data, maintaining strict confidentiality and preventing unauthorized access.</a:t>
            </a:r>
            <a:endParaRPr sz="1500">
              <a:solidFill>
                <a:srgbClr val="595959"/>
              </a:solidFill>
            </a:endParaRPr>
          </a:p>
          <a:p>
            <a:pPr indent="-323850" lvl="0" marL="457200" rtl="0" algn="l">
              <a:lnSpc>
                <a:spcPct val="115000"/>
              </a:lnSpc>
              <a:spcBef>
                <a:spcPts val="0"/>
              </a:spcBef>
              <a:spcAft>
                <a:spcPts val="0"/>
              </a:spcAft>
              <a:buClr>
                <a:srgbClr val="E06666"/>
              </a:buClr>
              <a:buSzPts val="1500"/>
              <a:buChar char="-"/>
            </a:pPr>
            <a:r>
              <a:rPr lang="en-GB" sz="1500">
                <a:solidFill>
                  <a:srgbClr val="E06666"/>
                </a:solidFill>
              </a:rPr>
              <a:t>System Integration: Ensure smooth and secure alignment of AI solutions with Lavazza’s existing company systems and infrastructure.</a:t>
            </a:r>
            <a:endParaRPr sz="8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b4e45b84ff_5_3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b4e45b84ff_5_3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During conducting the project, we meet some very important questions:</a:t>
            </a:r>
            <a:br>
              <a:rPr lang="en-GB"/>
            </a:br>
            <a:r>
              <a:rPr lang="en-GB"/>
              <a:t>- Q1: extract data from visually rich pdf</a:t>
            </a:r>
            <a:endParaRPr/>
          </a:p>
          <a:p>
            <a:pPr indent="0" lvl="0" marL="0" rtl="0" algn="l">
              <a:spcBef>
                <a:spcPts val="0"/>
              </a:spcBef>
              <a:spcAft>
                <a:spcPts val="0"/>
              </a:spcAft>
              <a:buClr>
                <a:schemeClr val="dk1"/>
              </a:buClr>
              <a:buSzPts val="1100"/>
              <a:buFont typeface="Arial"/>
              <a:buNone/>
            </a:pPr>
            <a:r>
              <a:rPr lang="en-GB">
                <a:solidFill>
                  <a:schemeClr val="dk1"/>
                </a:solidFill>
              </a:rPr>
              <a:t>- here is an exemple page of the raw data, it typically has multiple not only the charts but also may meaning full symbol, and layout</a:t>
            </a:r>
            <a:endParaRPr/>
          </a:p>
          <a:p>
            <a:pPr indent="0" lvl="0" marL="0" rtl="0" algn="l">
              <a:spcBef>
                <a:spcPts val="0"/>
              </a:spcBef>
              <a:spcAft>
                <a:spcPts val="0"/>
              </a:spcAft>
              <a:buNone/>
            </a:pPr>
            <a:r>
              <a:rPr lang="en-GB"/>
              <a:t>-Q2: how can we extract the persona traits from this raw data</a:t>
            </a:r>
            <a:endParaRPr/>
          </a:p>
          <a:p>
            <a:pPr indent="0" lvl="0" marL="0" rtl="0" algn="l">
              <a:spcBef>
                <a:spcPts val="0"/>
              </a:spcBef>
              <a:spcAft>
                <a:spcPts val="0"/>
              </a:spcAft>
              <a:buNone/>
            </a:pPr>
            <a:r>
              <a:rPr lang="en-GB"/>
              <a:t>- Q3: how can we prevent model from hallucications from provided data</a:t>
            </a:r>
            <a:br>
              <a:rPr lang="en-GB"/>
            </a:br>
            <a:br>
              <a:rPr lang="en-GB"/>
            </a:b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a4534a5dea_1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3a4534a5dea_1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400">
                <a:solidFill>
                  <a:srgbClr val="595959"/>
                </a:solidFill>
              </a:rPr>
              <a:t>2. Data Risks</a:t>
            </a:r>
            <a:endParaRPr sz="1400">
              <a:solidFill>
                <a:srgbClr val="595959"/>
              </a:solidFill>
            </a:endParaRPr>
          </a:p>
          <a:p>
            <a:pPr indent="-317500" lvl="0" marL="457200" rtl="0" algn="l">
              <a:lnSpc>
                <a:spcPct val="115000"/>
              </a:lnSpc>
              <a:spcBef>
                <a:spcPts val="1200"/>
              </a:spcBef>
              <a:spcAft>
                <a:spcPts val="0"/>
              </a:spcAft>
              <a:buClr>
                <a:srgbClr val="EA9999"/>
              </a:buClr>
              <a:buSzPts val="1400"/>
              <a:buChar char="-"/>
            </a:pPr>
            <a:r>
              <a:rPr lang="en-GB" sz="1400">
                <a:solidFill>
                  <a:srgbClr val="EA9999"/>
                </a:solidFill>
              </a:rPr>
              <a:t>Data Integration Challenge: Heterogeneous (e.g., PDFs, tabular data, …) </a:t>
            </a:r>
            <a:endParaRPr sz="1400">
              <a:solidFill>
                <a:srgbClr val="EA9999"/>
              </a:solidFill>
            </a:endParaRPr>
          </a:p>
          <a:p>
            <a:pPr indent="-317500" lvl="0" marL="457200" rtl="0" algn="l">
              <a:lnSpc>
                <a:spcPct val="115000"/>
              </a:lnSpc>
              <a:spcBef>
                <a:spcPts val="0"/>
              </a:spcBef>
              <a:spcAft>
                <a:spcPts val="0"/>
              </a:spcAft>
              <a:buClr>
                <a:srgbClr val="595959"/>
              </a:buClr>
              <a:buSzPts val="1400"/>
              <a:buChar char="-"/>
            </a:pPr>
            <a:r>
              <a:rPr lang="en-GB" sz="1400">
                <a:solidFill>
                  <a:srgbClr val="595959"/>
                </a:solidFill>
              </a:rPr>
              <a:t>Quality and Bias Issues: Data may be qualitative, incomplete, or imbalanced across segments, leading to biased persona representations and limited generalizability.</a:t>
            </a:r>
            <a:endParaRPr sz="7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b4e45b84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b4e45b84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During conducting the project, we meet some very important questions:</a:t>
            </a:r>
            <a:br>
              <a:rPr lang="en-GB"/>
            </a:br>
            <a:r>
              <a:rPr lang="en-GB"/>
              <a:t>- Q1: extract data from visually rich pdf</a:t>
            </a:r>
            <a:endParaRPr/>
          </a:p>
          <a:p>
            <a:pPr indent="0" lvl="0" marL="0" rtl="0" algn="l">
              <a:spcBef>
                <a:spcPts val="0"/>
              </a:spcBef>
              <a:spcAft>
                <a:spcPts val="0"/>
              </a:spcAft>
              <a:buClr>
                <a:schemeClr val="dk1"/>
              </a:buClr>
              <a:buSzPts val="1100"/>
              <a:buFont typeface="Arial"/>
              <a:buNone/>
            </a:pPr>
            <a:r>
              <a:rPr lang="en-GB">
                <a:solidFill>
                  <a:schemeClr val="dk1"/>
                </a:solidFill>
              </a:rPr>
              <a:t>- here is an exemple page of the raw data, it typically has multiple not only the charts but also may meaning full symbol, and layout</a:t>
            </a:r>
            <a:endParaRPr/>
          </a:p>
          <a:p>
            <a:pPr indent="0" lvl="0" marL="0" rtl="0" algn="l">
              <a:spcBef>
                <a:spcPts val="0"/>
              </a:spcBef>
              <a:spcAft>
                <a:spcPts val="0"/>
              </a:spcAft>
              <a:buNone/>
            </a:pPr>
            <a:r>
              <a:rPr lang="en-GB"/>
              <a:t>-Q2: how can we extract the persona traits from this raw data</a:t>
            </a:r>
            <a:endParaRPr/>
          </a:p>
          <a:p>
            <a:pPr indent="0" lvl="0" marL="0" rtl="0" algn="l">
              <a:spcBef>
                <a:spcPts val="0"/>
              </a:spcBef>
              <a:spcAft>
                <a:spcPts val="0"/>
              </a:spcAft>
              <a:buNone/>
            </a:pPr>
            <a:r>
              <a:rPr lang="en-GB"/>
              <a:t>- Q3: how can we prevent model from hallucications from provided data</a:t>
            </a:r>
            <a:br>
              <a:rPr lang="en-GB"/>
            </a:br>
            <a:br>
              <a:rPr lang="en-GB"/>
            </a:b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b472e89fb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b472e89fb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During conducting the project, we meet some very important questions:</a:t>
            </a:r>
            <a:br>
              <a:rPr lang="en-GB"/>
            </a:br>
            <a:r>
              <a:rPr lang="en-GB"/>
              <a:t>- Q1: extract data from visually rich pdf</a:t>
            </a:r>
            <a:endParaRPr/>
          </a:p>
          <a:p>
            <a:pPr indent="0" lvl="0" marL="0" rtl="0" algn="l">
              <a:spcBef>
                <a:spcPts val="0"/>
              </a:spcBef>
              <a:spcAft>
                <a:spcPts val="0"/>
              </a:spcAft>
              <a:buClr>
                <a:schemeClr val="dk1"/>
              </a:buClr>
              <a:buSzPts val="1100"/>
              <a:buFont typeface="Arial"/>
              <a:buNone/>
            </a:pPr>
            <a:r>
              <a:rPr lang="en-GB">
                <a:solidFill>
                  <a:schemeClr val="dk1"/>
                </a:solidFill>
              </a:rPr>
              <a:t>- here is an exemple page of the raw data, it typically has multiple not only the charts but also may meaning full symbol, and layout</a:t>
            </a:r>
            <a:endParaRPr/>
          </a:p>
          <a:p>
            <a:pPr indent="0" lvl="0" marL="0" rtl="0" algn="l">
              <a:spcBef>
                <a:spcPts val="0"/>
              </a:spcBef>
              <a:spcAft>
                <a:spcPts val="0"/>
              </a:spcAft>
              <a:buNone/>
            </a:pPr>
            <a:r>
              <a:rPr lang="en-GB"/>
              <a:t>-Q2: how can we extract the persona traits from this raw data</a:t>
            </a:r>
            <a:endParaRPr/>
          </a:p>
          <a:p>
            <a:pPr indent="0" lvl="0" marL="0" rtl="0" algn="l">
              <a:spcBef>
                <a:spcPts val="0"/>
              </a:spcBef>
              <a:spcAft>
                <a:spcPts val="0"/>
              </a:spcAft>
              <a:buNone/>
            </a:pPr>
            <a:r>
              <a:rPr lang="en-GB"/>
              <a:t>- Q3: how can we prevent model from hallucications from provided data</a:t>
            </a:r>
            <a:br>
              <a:rPr lang="en-GB"/>
            </a:br>
            <a:br>
              <a:rPr lang="en-GB"/>
            </a:b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b472e89fb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b472e89fb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During conducting the project, we meet some very important questions:</a:t>
            </a:r>
            <a:br>
              <a:rPr lang="en-GB"/>
            </a:br>
            <a:r>
              <a:rPr lang="en-GB"/>
              <a:t>- Q1: extract data from visually rich pdf</a:t>
            </a:r>
            <a:endParaRPr/>
          </a:p>
          <a:p>
            <a:pPr indent="0" lvl="0" marL="0" rtl="0" algn="l">
              <a:spcBef>
                <a:spcPts val="0"/>
              </a:spcBef>
              <a:spcAft>
                <a:spcPts val="0"/>
              </a:spcAft>
              <a:buClr>
                <a:schemeClr val="dk1"/>
              </a:buClr>
              <a:buSzPts val="1100"/>
              <a:buFont typeface="Arial"/>
              <a:buNone/>
            </a:pPr>
            <a:r>
              <a:rPr lang="en-GB">
                <a:solidFill>
                  <a:schemeClr val="dk1"/>
                </a:solidFill>
              </a:rPr>
              <a:t>- here is an exemple page of the raw data, it typically has multiple not only the charts but also may meaning full symbol, and layout</a:t>
            </a:r>
            <a:endParaRPr/>
          </a:p>
          <a:p>
            <a:pPr indent="0" lvl="0" marL="0" rtl="0" algn="l">
              <a:spcBef>
                <a:spcPts val="0"/>
              </a:spcBef>
              <a:spcAft>
                <a:spcPts val="0"/>
              </a:spcAft>
              <a:buNone/>
            </a:pPr>
            <a:r>
              <a:rPr lang="en-GB"/>
              <a:t>-Q2: how can we extract the persona traits from this raw data</a:t>
            </a:r>
            <a:endParaRPr/>
          </a:p>
          <a:p>
            <a:pPr indent="0" lvl="0" marL="0" rtl="0" algn="l">
              <a:spcBef>
                <a:spcPts val="0"/>
              </a:spcBef>
              <a:spcAft>
                <a:spcPts val="0"/>
              </a:spcAft>
              <a:buNone/>
            </a:pPr>
            <a:r>
              <a:rPr lang="en-GB"/>
              <a:t>- Q3: how can we prevent model from hallucications from provided data</a:t>
            </a:r>
            <a:br>
              <a:rPr lang="en-GB"/>
            </a:br>
            <a:br>
              <a:rPr lang="en-GB"/>
            </a:b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b4e45b84ff_5_1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b4e45b84ff_5_1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b4def26a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b4def26a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will see how the components of the system interact eachother to handle the query of user in this functional diagram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User sent input possibly has images and pdf -&gt; orchestrator are an agentic planner of the system : applied some design pattern such as CoT and ReAct to plainning the strategy to answer the query, decide which actions should be done: -&gt; call the memory to retrieve the relevant history of the chat -&gt; parsing extracting useful information from input -&gt; call the RAG to retrieve relevant internal fact data -&gt; call Model Context Protocol server to using some useful tools such as websearch, call external apis … -&gt; contexts will be aggregated by orchestrator-&gt; entire the reasoning process will be tracked by explanation services to allow explain the reasoning and the source of used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All relevant context will be sent to prompt construction and be enhanced by persona traits -&gt; stick llm model with particular persona during the generation answer and avoid hallucination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7.png"/><Relationship Id="rId10" Type="http://schemas.openxmlformats.org/officeDocument/2006/relationships/image" Target="../media/image11.png"/><Relationship Id="rId9" Type="http://schemas.openxmlformats.org/officeDocument/2006/relationships/image" Target="../media/image25.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24.png"/><Relationship Id="rId8"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7.png"/><Relationship Id="rId9"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29.png"/><Relationship Id="rId7" Type="http://schemas.openxmlformats.org/officeDocument/2006/relationships/image" Target="../media/image31.png"/><Relationship Id="rId8"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39.png"/><Relationship Id="rId6" Type="http://schemas.openxmlformats.org/officeDocument/2006/relationships/image" Target="../media/image23.png"/><Relationship Id="rId7"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37.png"/><Relationship Id="rId5" Type="http://schemas.openxmlformats.org/officeDocument/2006/relationships/image" Target="../media/image40.png"/><Relationship Id="rId6"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6.jpg"/><Relationship Id="rId4" Type="http://schemas.openxmlformats.org/officeDocument/2006/relationships/image" Target="../media/image35.png"/><Relationship Id="rId5"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8.png"/><Relationship Id="rId6"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4">
            <a:alphaModFix/>
          </a:blip>
          <a:stretch>
            <a:fillRect/>
          </a:stretch>
        </p:blipFill>
        <p:spPr>
          <a:xfrm>
            <a:off x="4999900" y="154025"/>
            <a:ext cx="1612775" cy="709875"/>
          </a:xfrm>
          <a:prstGeom prst="rect">
            <a:avLst/>
          </a:prstGeom>
          <a:noFill/>
          <a:ln>
            <a:noFill/>
          </a:ln>
        </p:spPr>
      </p:pic>
      <p:pic>
        <p:nvPicPr>
          <p:cNvPr id="55" name="Google Shape;55;p13"/>
          <p:cNvPicPr preferRelativeResize="0"/>
          <p:nvPr/>
        </p:nvPicPr>
        <p:blipFill>
          <a:blip r:embed="rId5">
            <a:alphaModFix/>
          </a:blip>
          <a:stretch>
            <a:fillRect/>
          </a:stretch>
        </p:blipFill>
        <p:spPr>
          <a:xfrm>
            <a:off x="6946209" y="188248"/>
            <a:ext cx="1444465" cy="572700"/>
          </a:xfrm>
          <a:prstGeom prst="rect">
            <a:avLst/>
          </a:prstGeom>
          <a:noFill/>
          <a:ln>
            <a:noFill/>
          </a:ln>
        </p:spPr>
      </p:pic>
      <p:sp>
        <p:nvSpPr>
          <p:cNvPr id="56" name="Google Shape;56;p13"/>
          <p:cNvSpPr txBox="1"/>
          <p:nvPr/>
        </p:nvSpPr>
        <p:spPr>
          <a:xfrm>
            <a:off x="2074125" y="2076538"/>
            <a:ext cx="4629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5000">
                <a:solidFill>
                  <a:schemeClr val="dk1"/>
                </a:solidFill>
              </a:rPr>
              <a:t>AI PERSONAS</a:t>
            </a:r>
            <a:endParaRPr b="1" sz="5000">
              <a:solidFill>
                <a:schemeClr val="dk1"/>
              </a:solidFill>
            </a:endParaRPr>
          </a:p>
        </p:txBody>
      </p:sp>
      <p:sp>
        <p:nvSpPr>
          <p:cNvPr id="57" name="Google Shape;57;p13"/>
          <p:cNvSpPr txBox="1"/>
          <p:nvPr/>
        </p:nvSpPr>
        <p:spPr>
          <a:xfrm>
            <a:off x="6480550" y="4312200"/>
            <a:ext cx="26991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a:solidFill>
                  <a:schemeClr val="dk1"/>
                </a:solidFill>
              </a:rPr>
              <a:t>Enrico Chen - s337750</a:t>
            </a:r>
            <a:endParaRPr b="1">
              <a:solidFill>
                <a:schemeClr val="dk1"/>
              </a:solidFill>
            </a:endParaRPr>
          </a:p>
          <a:p>
            <a:pPr indent="0" lvl="0" marL="0" rtl="0" algn="r">
              <a:spcBef>
                <a:spcPts val="0"/>
              </a:spcBef>
              <a:spcAft>
                <a:spcPts val="0"/>
              </a:spcAft>
              <a:buNone/>
            </a:pPr>
            <a:r>
              <a:rPr b="1" lang="en-GB">
                <a:solidFill>
                  <a:schemeClr val="dk1"/>
                </a:solidFill>
              </a:rPr>
              <a:t>Van Thanh Nguyen - s336748</a:t>
            </a:r>
            <a:endParaRPr b="1">
              <a:solidFill>
                <a:schemeClr val="dk1"/>
              </a:solidFill>
            </a:endParaRPr>
          </a:p>
          <a:p>
            <a:pPr indent="0" lvl="0" marL="0" rtl="0" algn="r">
              <a:spcBef>
                <a:spcPts val="0"/>
              </a:spcBef>
              <a:spcAft>
                <a:spcPts val="0"/>
              </a:spcAft>
              <a:buNone/>
            </a:pPr>
            <a:r>
              <a:rPr b="1" lang="en-GB">
                <a:solidFill>
                  <a:schemeClr val="dk1"/>
                </a:solidFill>
              </a:rPr>
              <a:t>Xiaoning Ma - s337332</a:t>
            </a:r>
            <a:endParaRPr b="1">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2"/>
          <p:cNvSpPr/>
          <p:nvPr/>
        </p:nvSpPr>
        <p:spPr>
          <a:xfrm>
            <a:off x="109800" y="3288950"/>
            <a:ext cx="3893400" cy="1162500"/>
          </a:xfrm>
          <a:prstGeom prst="flowChartAlternateProcess">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 name="Google Shape;225;p22"/>
          <p:cNvSpPr txBox="1"/>
          <p:nvPr>
            <p:ph type="title"/>
          </p:nvPr>
        </p:nvSpPr>
        <p:spPr>
          <a:xfrm>
            <a:off x="306175" y="273100"/>
            <a:ext cx="745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520">
                <a:solidFill>
                  <a:srgbClr val="1D2E4E"/>
                </a:solidFill>
              </a:rPr>
              <a:t>Method - Persona Extraction</a:t>
            </a:r>
            <a:endParaRPr b="1" sz="2520">
              <a:solidFill>
                <a:srgbClr val="1D2E4E"/>
              </a:solidFill>
            </a:endParaRPr>
          </a:p>
          <a:p>
            <a:pPr indent="0" lvl="0" marL="0" rtl="0" algn="l">
              <a:spcBef>
                <a:spcPts val="0"/>
              </a:spcBef>
              <a:spcAft>
                <a:spcPts val="0"/>
              </a:spcAft>
              <a:buSzPts val="990"/>
              <a:buNone/>
            </a:pPr>
            <a:r>
              <a:t/>
            </a:r>
            <a:endParaRPr b="1" sz="2220">
              <a:solidFill>
                <a:srgbClr val="1D2E4E"/>
              </a:solidFill>
            </a:endParaRPr>
          </a:p>
        </p:txBody>
      </p:sp>
      <p:sp>
        <p:nvSpPr>
          <p:cNvPr id="226" name="Google Shape;226;p22"/>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7" name="Google Shape;227;p22"/>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228" name="Google Shape;228;p22"/>
          <p:cNvPicPr preferRelativeResize="0"/>
          <p:nvPr/>
        </p:nvPicPr>
        <p:blipFill>
          <a:blip r:embed="rId4">
            <a:alphaModFix/>
          </a:blip>
          <a:stretch>
            <a:fillRect/>
          </a:stretch>
        </p:blipFill>
        <p:spPr>
          <a:xfrm>
            <a:off x="454550" y="1153225"/>
            <a:ext cx="2576799" cy="1502300"/>
          </a:xfrm>
          <a:prstGeom prst="rect">
            <a:avLst/>
          </a:prstGeom>
          <a:noFill/>
          <a:ln>
            <a:noFill/>
          </a:ln>
        </p:spPr>
      </p:pic>
      <p:sp>
        <p:nvSpPr>
          <p:cNvPr id="229" name="Google Shape;229;p22"/>
          <p:cNvSpPr txBox="1"/>
          <p:nvPr/>
        </p:nvSpPr>
        <p:spPr>
          <a:xfrm>
            <a:off x="711700" y="2724363"/>
            <a:ext cx="2062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200">
                <a:solidFill>
                  <a:schemeClr val="dk1"/>
                </a:solidFill>
              </a:rPr>
              <a:t>Each page of the dataset</a:t>
            </a:r>
            <a:endParaRPr b="1" sz="1200"/>
          </a:p>
        </p:txBody>
      </p:sp>
      <p:pic>
        <p:nvPicPr>
          <p:cNvPr id="230" name="Google Shape;230;p22"/>
          <p:cNvPicPr preferRelativeResize="0"/>
          <p:nvPr/>
        </p:nvPicPr>
        <p:blipFill>
          <a:blip r:embed="rId5">
            <a:alphaModFix/>
          </a:blip>
          <a:stretch>
            <a:fillRect/>
          </a:stretch>
        </p:blipFill>
        <p:spPr>
          <a:xfrm>
            <a:off x="3333875" y="1650600"/>
            <a:ext cx="572700" cy="486300"/>
          </a:xfrm>
          <a:prstGeom prst="rect">
            <a:avLst/>
          </a:prstGeom>
          <a:noFill/>
          <a:ln>
            <a:noFill/>
          </a:ln>
        </p:spPr>
      </p:pic>
      <p:sp>
        <p:nvSpPr>
          <p:cNvPr id="231" name="Google Shape;231;p22"/>
          <p:cNvSpPr txBox="1"/>
          <p:nvPr/>
        </p:nvSpPr>
        <p:spPr>
          <a:xfrm>
            <a:off x="3906588" y="2655513"/>
            <a:ext cx="1567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200">
                <a:solidFill>
                  <a:schemeClr val="dk1"/>
                </a:solidFill>
              </a:rPr>
              <a:t>JSON indicators</a:t>
            </a:r>
            <a:endParaRPr b="1" sz="1200"/>
          </a:p>
        </p:txBody>
      </p:sp>
      <p:sp>
        <p:nvSpPr>
          <p:cNvPr id="232" name="Google Shape;232;p22"/>
          <p:cNvSpPr txBox="1"/>
          <p:nvPr/>
        </p:nvSpPr>
        <p:spPr>
          <a:xfrm>
            <a:off x="3108938" y="1496400"/>
            <a:ext cx="1116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800">
                <a:solidFill>
                  <a:srgbClr val="434343"/>
                </a:solidFill>
              </a:rPr>
              <a:t>VLLM Extraction</a:t>
            </a:r>
            <a:endParaRPr sz="800">
              <a:solidFill>
                <a:srgbClr val="434343"/>
              </a:solidFill>
            </a:endParaRPr>
          </a:p>
        </p:txBody>
      </p:sp>
      <p:pic>
        <p:nvPicPr>
          <p:cNvPr id="233" name="Google Shape;233;p22"/>
          <p:cNvPicPr preferRelativeResize="0"/>
          <p:nvPr/>
        </p:nvPicPr>
        <p:blipFill>
          <a:blip r:embed="rId5">
            <a:alphaModFix/>
          </a:blip>
          <a:stretch>
            <a:fillRect/>
          </a:stretch>
        </p:blipFill>
        <p:spPr>
          <a:xfrm>
            <a:off x="4971100" y="1650613"/>
            <a:ext cx="572700" cy="486300"/>
          </a:xfrm>
          <a:prstGeom prst="rect">
            <a:avLst/>
          </a:prstGeom>
          <a:noFill/>
          <a:ln>
            <a:noFill/>
          </a:ln>
        </p:spPr>
      </p:pic>
      <p:pic>
        <p:nvPicPr>
          <p:cNvPr id="234" name="Google Shape;234;p22"/>
          <p:cNvPicPr preferRelativeResize="0"/>
          <p:nvPr/>
        </p:nvPicPr>
        <p:blipFill>
          <a:blip r:embed="rId5">
            <a:alphaModFix/>
          </a:blip>
          <a:stretch>
            <a:fillRect/>
          </a:stretch>
        </p:blipFill>
        <p:spPr>
          <a:xfrm>
            <a:off x="6745925" y="1650600"/>
            <a:ext cx="572700" cy="486300"/>
          </a:xfrm>
          <a:prstGeom prst="rect">
            <a:avLst/>
          </a:prstGeom>
          <a:noFill/>
          <a:ln>
            <a:noFill/>
          </a:ln>
        </p:spPr>
      </p:pic>
      <p:sp>
        <p:nvSpPr>
          <p:cNvPr id="235" name="Google Shape;235;p22"/>
          <p:cNvSpPr txBox="1"/>
          <p:nvPr/>
        </p:nvSpPr>
        <p:spPr>
          <a:xfrm>
            <a:off x="7539238" y="2549313"/>
            <a:ext cx="11502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200">
                <a:solidFill>
                  <a:schemeClr val="dk1"/>
                </a:solidFill>
              </a:rPr>
              <a:t>Fine-tuned AI Personas</a:t>
            </a:r>
            <a:endParaRPr b="1" sz="1200"/>
          </a:p>
        </p:txBody>
      </p:sp>
      <p:sp>
        <p:nvSpPr>
          <p:cNvPr id="236" name="Google Shape;236;p22"/>
          <p:cNvSpPr txBox="1"/>
          <p:nvPr/>
        </p:nvSpPr>
        <p:spPr>
          <a:xfrm>
            <a:off x="6541362" y="1496413"/>
            <a:ext cx="12927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800">
                <a:solidFill>
                  <a:srgbClr val="434343"/>
                </a:solidFill>
              </a:rPr>
              <a:t>Prompt tuning</a:t>
            </a:r>
            <a:endParaRPr sz="800">
              <a:solidFill>
                <a:srgbClr val="434343"/>
              </a:solidFill>
            </a:endParaRPr>
          </a:p>
        </p:txBody>
      </p:sp>
      <p:sp>
        <p:nvSpPr>
          <p:cNvPr id="237" name="Google Shape;237;p22"/>
          <p:cNvSpPr txBox="1"/>
          <p:nvPr/>
        </p:nvSpPr>
        <p:spPr>
          <a:xfrm>
            <a:off x="5597813" y="2677913"/>
            <a:ext cx="12927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200">
                <a:solidFill>
                  <a:schemeClr val="dk1"/>
                </a:solidFill>
              </a:rPr>
              <a:t>Persona Traits</a:t>
            </a:r>
            <a:endParaRPr b="1" sz="1200"/>
          </a:p>
        </p:txBody>
      </p:sp>
      <p:sp>
        <p:nvSpPr>
          <p:cNvPr id="238" name="Google Shape;238;p22"/>
          <p:cNvSpPr txBox="1"/>
          <p:nvPr/>
        </p:nvSpPr>
        <p:spPr>
          <a:xfrm>
            <a:off x="4768238" y="1496400"/>
            <a:ext cx="1116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800">
                <a:solidFill>
                  <a:srgbClr val="434343"/>
                </a:solidFill>
              </a:rPr>
              <a:t>VLLM Reasoning</a:t>
            </a:r>
            <a:endParaRPr sz="800">
              <a:solidFill>
                <a:srgbClr val="434343"/>
              </a:solidFill>
            </a:endParaRPr>
          </a:p>
        </p:txBody>
      </p:sp>
      <p:pic>
        <p:nvPicPr>
          <p:cNvPr id="239" name="Google Shape;239;p22"/>
          <p:cNvPicPr preferRelativeResize="0"/>
          <p:nvPr/>
        </p:nvPicPr>
        <p:blipFill>
          <a:blip r:embed="rId6">
            <a:alphaModFix/>
          </a:blip>
          <a:stretch>
            <a:fillRect/>
          </a:stretch>
        </p:blipFill>
        <p:spPr>
          <a:xfrm>
            <a:off x="7663888" y="1421087"/>
            <a:ext cx="794675" cy="794675"/>
          </a:xfrm>
          <a:prstGeom prst="rect">
            <a:avLst/>
          </a:prstGeom>
          <a:noFill/>
          <a:ln>
            <a:noFill/>
          </a:ln>
        </p:spPr>
      </p:pic>
      <p:pic>
        <p:nvPicPr>
          <p:cNvPr id="240" name="Google Shape;240;p22" title="file (4).png"/>
          <p:cNvPicPr preferRelativeResize="0"/>
          <p:nvPr/>
        </p:nvPicPr>
        <p:blipFill>
          <a:blip r:embed="rId7">
            <a:alphaModFix/>
          </a:blip>
          <a:stretch>
            <a:fillRect/>
          </a:stretch>
        </p:blipFill>
        <p:spPr>
          <a:xfrm>
            <a:off x="4106887" y="1650615"/>
            <a:ext cx="663900" cy="663923"/>
          </a:xfrm>
          <a:prstGeom prst="rect">
            <a:avLst/>
          </a:prstGeom>
          <a:noFill/>
          <a:ln>
            <a:noFill/>
          </a:ln>
        </p:spPr>
      </p:pic>
      <p:pic>
        <p:nvPicPr>
          <p:cNvPr id="241" name="Google Shape;241;p22" title="buyer-persona (1).png"/>
          <p:cNvPicPr preferRelativeResize="0"/>
          <p:nvPr/>
        </p:nvPicPr>
        <p:blipFill>
          <a:blip r:embed="rId8">
            <a:alphaModFix/>
          </a:blip>
          <a:stretch>
            <a:fillRect/>
          </a:stretch>
        </p:blipFill>
        <p:spPr>
          <a:xfrm>
            <a:off x="5812911" y="1572412"/>
            <a:ext cx="663900" cy="663900"/>
          </a:xfrm>
          <a:prstGeom prst="rect">
            <a:avLst/>
          </a:prstGeom>
          <a:noFill/>
          <a:ln>
            <a:noFill/>
          </a:ln>
        </p:spPr>
      </p:pic>
      <p:pic>
        <p:nvPicPr>
          <p:cNvPr id="242" name="Google Shape;242;p22"/>
          <p:cNvPicPr preferRelativeResize="0"/>
          <p:nvPr/>
        </p:nvPicPr>
        <p:blipFill>
          <a:blip r:embed="rId5">
            <a:alphaModFix/>
          </a:blip>
          <a:stretch>
            <a:fillRect/>
          </a:stretch>
        </p:blipFill>
        <p:spPr>
          <a:xfrm rot="5400000">
            <a:off x="4238737" y="3020825"/>
            <a:ext cx="572700" cy="486300"/>
          </a:xfrm>
          <a:prstGeom prst="rect">
            <a:avLst/>
          </a:prstGeom>
          <a:noFill/>
          <a:ln>
            <a:noFill/>
          </a:ln>
        </p:spPr>
      </p:pic>
      <p:sp>
        <p:nvSpPr>
          <p:cNvPr id="243" name="Google Shape;243;p22"/>
          <p:cNvSpPr txBox="1"/>
          <p:nvPr/>
        </p:nvSpPr>
        <p:spPr>
          <a:xfrm>
            <a:off x="4971089" y="3799238"/>
            <a:ext cx="1123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200">
                <a:solidFill>
                  <a:schemeClr val="dk1"/>
                </a:solidFill>
              </a:rPr>
              <a:t>Database</a:t>
            </a:r>
            <a:endParaRPr b="1" sz="1200"/>
          </a:p>
        </p:txBody>
      </p:sp>
      <p:pic>
        <p:nvPicPr>
          <p:cNvPr id="244" name="Google Shape;244;p22" title="database-storage.png"/>
          <p:cNvPicPr preferRelativeResize="0"/>
          <p:nvPr/>
        </p:nvPicPr>
        <p:blipFill>
          <a:blip r:embed="rId9">
            <a:alphaModFix/>
          </a:blip>
          <a:stretch>
            <a:fillRect/>
          </a:stretch>
        </p:blipFill>
        <p:spPr>
          <a:xfrm>
            <a:off x="4164338" y="3623137"/>
            <a:ext cx="721500" cy="721500"/>
          </a:xfrm>
          <a:prstGeom prst="rect">
            <a:avLst/>
          </a:prstGeom>
          <a:noFill/>
          <a:ln>
            <a:noFill/>
          </a:ln>
        </p:spPr>
      </p:pic>
      <p:sp>
        <p:nvSpPr>
          <p:cNvPr id="245" name="Google Shape;245;p22"/>
          <p:cNvSpPr txBox="1"/>
          <p:nvPr/>
        </p:nvSpPr>
        <p:spPr>
          <a:xfrm>
            <a:off x="4611100" y="3047213"/>
            <a:ext cx="12927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800">
                <a:solidFill>
                  <a:srgbClr val="434343"/>
                </a:solidFill>
              </a:rPr>
              <a:t>Chunker and Embedding Model</a:t>
            </a:r>
            <a:endParaRPr sz="800">
              <a:solidFill>
                <a:srgbClr val="434343"/>
              </a:solidFill>
            </a:endParaRPr>
          </a:p>
        </p:txBody>
      </p:sp>
      <p:sp>
        <p:nvSpPr>
          <p:cNvPr id="246" name="Google Shape;246;p22"/>
          <p:cNvSpPr txBox="1"/>
          <p:nvPr/>
        </p:nvSpPr>
        <p:spPr>
          <a:xfrm>
            <a:off x="109800" y="3343375"/>
            <a:ext cx="3969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solidFill>
                  <a:srgbClr val="434343"/>
                </a:solidFill>
              </a:rPr>
              <a:t>Indicator</a:t>
            </a:r>
            <a:r>
              <a:rPr lang="en-GB" sz="1000">
                <a:solidFill>
                  <a:srgbClr val="434343"/>
                </a:solidFill>
              </a:rPr>
              <a:t>: “Segment S does not buy plastic packed items” </a:t>
            </a:r>
            <a:endParaRPr sz="1000">
              <a:solidFill>
                <a:srgbClr val="434343"/>
              </a:solidFill>
            </a:endParaRPr>
          </a:p>
          <a:p>
            <a:pPr indent="0" lvl="0" marL="0" rtl="0" algn="l">
              <a:spcBef>
                <a:spcPts val="0"/>
              </a:spcBef>
              <a:spcAft>
                <a:spcPts val="0"/>
              </a:spcAft>
              <a:buNone/>
            </a:pPr>
            <a:r>
              <a:rPr b="1" lang="en-GB" sz="1000">
                <a:solidFill>
                  <a:srgbClr val="434343"/>
                </a:solidFill>
              </a:rPr>
              <a:t>Trait</a:t>
            </a:r>
            <a:r>
              <a:rPr lang="en-GB" sz="1000">
                <a:solidFill>
                  <a:srgbClr val="434343"/>
                </a:solidFill>
              </a:rPr>
              <a:t>:</a:t>
            </a:r>
            <a:endParaRPr sz="1000">
              <a:solidFill>
                <a:srgbClr val="434343"/>
              </a:solidFill>
            </a:endParaRPr>
          </a:p>
          <a:p>
            <a:pPr indent="-292100" lvl="0" marL="457200" rtl="0" algn="l">
              <a:spcBef>
                <a:spcPts val="0"/>
              </a:spcBef>
              <a:spcAft>
                <a:spcPts val="0"/>
              </a:spcAft>
              <a:buClr>
                <a:srgbClr val="434343"/>
              </a:buClr>
              <a:buSzPts val="1000"/>
              <a:buChar char="●"/>
            </a:pPr>
            <a:r>
              <a:rPr b="1" lang="en-GB" sz="1000">
                <a:solidFill>
                  <a:srgbClr val="434343"/>
                </a:solidFill>
              </a:rPr>
              <a:t>style_profile</a:t>
            </a:r>
            <a:r>
              <a:rPr lang="en-GB" sz="1000">
                <a:solidFill>
                  <a:srgbClr val="434343"/>
                </a:solidFill>
              </a:rPr>
              <a:t> (how they speak) includes “innovative”</a:t>
            </a:r>
            <a:endParaRPr sz="1000">
              <a:solidFill>
                <a:srgbClr val="434343"/>
              </a:solidFill>
            </a:endParaRPr>
          </a:p>
          <a:p>
            <a:pPr indent="-292100" lvl="0" marL="457200" rtl="0" algn="l">
              <a:spcBef>
                <a:spcPts val="0"/>
              </a:spcBef>
              <a:spcAft>
                <a:spcPts val="0"/>
              </a:spcAft>
              <a:buClr>
                <a:srgbClr val="434343"/>
              </a:buClr>
              <a:buSzPts val="1000"/>
              <a:buChar char="●"/>
            </a:pPr>
            <a:r>
              <a:rPr b="1" lang="en-GB" sz="1000">
                <a:solidFill>
                  <a:srgbClr val="434343"/>
                </a:solidFill>
              </a:rPr>
              <a:t>value_frame</a:t>
            </a:r>
            <a:r>
              <a:rPr lang="en-GB" sz="1000">
                <a:solidFill>
                  <a:srgbClr val="434343"/>
                </a:solidFill>
              </a:rPr>
              <a:t> (what they prioritize) includes “sustainability”</a:t>
            </a:r>
            <a:endParaRPr sz="1000">
              <a:solidFill>
                <a:srgbClr val="434343"/>
              </a:solidFill>
            </a:endParaRPr>
          </a:p>
          <a:p>
            <a:pPr indent="-292100" lvl="0" marL="457200" rtl="0" algn="l">
              <a:spcBef>
                <a:spcPts val="0"/>
              </a:spcBef>
              <a:spcAft>
                <a:spcPts val="0"/>
              </a:spcAft>
              <a:buClr>
                <a:srgbClr val="434343"/>
              </a:buClr>
              <a:buSzPts val="1000"/>
              <a:buChar char="●"/>
            </a:pPr>
            <a:r>
              <a:rPr b="1" lang="en-GB" sz="1000">
                <a:solidFill>
                  <a:srgbClr val="434343"/>
                </a:solidFill>
              </a:rPr>
              <a:t>reasoning_policies</a:t>
            </a:r>
            <a:r>
              <a:rPr lang="en-GB" sz="1000">
                <a:solidFill>
                  <a:srgbClr val="434343"/>
                </a:solidFill>
              </a:rPr>
              <a:t> (decision rules) includes “sustainability concerns”</a:t>
            </a:r>
            <a:endParaRPr sz="1000">
              <a:solidFill>
                <a:srgbClr val="434343"/>
              </a:solidFill>
            </a:endParaRPr>
          </a:p>
        </p:txBody>
      </p:sp>
      <p:pic>
        <p:nvPicPr>
          <p:cNvPr id="247" name="Google Shape;247;p22"/>
          <p:cNvPicPr preferRelativeResize="0"/>
          <p:nvPr/>
        </p:nvPicPr>
        <p:blipFill>
          <a:blip r:embed="rId10">
            <a:alphaModFix/>
          </a:blip>
          <a:stretch>
            <a:fillRect/>
          </a:stretch>
        </p:blipFill>
        <p:spPr>
          <a:xfrm rot="2166031">
            <a:off x="268956" y="3126657"/>
            <a:ext cx="399982" cy="3999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3"/>
          <p:cNvSpPr txBox="1"/>
          <p:nvPr>
            <p:ph type="title"/>
          </p:nvPr>
        </p:nvSpPr>
        <p:spPr>
          <a:xfrm>
            <a:off x="306175" y="273100"/>
            <a:ext cx="689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520">
                <a:solidFill>
                  <a:srgbClr val="1D2E4E"/>
                </a:solidFill>
              </a:rPr>
              <a:t>Method - Fact Extraction</a:t>
            </a:r>
            <a:endParaRPr b="1" sz="2220">
              <a:solidFill>
                <a:srgbClr val="1D2E4E"/>
              </a:solidFill>
              <a:latin typeface="Albert Sans"/>
              <a:ea typeface="Albert Sans"/>
              <a:cs typeface="Albert Sans"/>
              <a:sym typeface="Albert Sans"/>
            </a:endParaRPr>
          </a:p>
        </p:txBody>
      </p:sp>
      <p:sp>
        <p:nvSpPr>
          <p:cNvPr id="253" name="Google Shape;253;p23"/>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4" name="Google Shape;254;p23"/>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255" name="Google Shape;255;p23"/>
          <p:cNvPicPr preferRelativeResize="0"/>
          <p:nvPr/>
        </p:nvPicPr>
        <p:blipFill>
          <a:blip r:embed="rId4">
            <a:alphaModFix/>
          </a:blip>
          <a:stretch>
            <a:fillRect/>
          </a:stretch>
        </p:blipFill>
        <p:spPr>
          <a:xfrm>
            <a:off x="584200" y="1601537"/>
            <a:ext cx="2576799" cy="1502300"/>
          </a:xfrm>
          <a:prstGeom prst="rect">
            <a:avLst/>
          </a:prstGeom>
          <a:noFill/>
          <a:ln>
            <a:noFill/>
          </a:ln>
        </p:spPr>
      </p:pic>
      <p:sp>
        <p:nvSpPr>
          <p:cNvPr id="256" name="Google Shape;256;p23"/>
          <p:cNvSpPr txBox="1"/>
          <p:nvPr/>
        </p:nvSpPr>
        <p:spPr>
          <a:xfrm>
            <a:off x="841350" y="3172675"/>
            <a:ext cx="2062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200">
                <a:solidFill>
                  <a:schemeClr val="dk1"/>
                </a:solidFill>
              </a:rPr>
              <a:t>Each page of the dataset</a:t>
            </a:r>
            <a:endParaRPr b="1" sz="1200"/>
          </a:p>
        </p:txBody>
      </p:sp>
      <p:pic>
        <p:nvPicPr>
          <p:cNvPr id="257" name="Google Shape;257;p23"/>
          <p:cNvPicPr preferRelativeResize="0"/>
          <p:nvPr/>
        </p:nvPicPr>
        <p:blipFill>
          <a:blip r:embed="rId5">
            <a:alphaModFix/>
          </a:blip>
          <a:stretch>
            <a:fillRect/>
          </a:stretch>
        </p:blipFill>
        <p:spPr>
          <a:xfrm>
            <a:off x="3463525" y="2098913"/>
            <a:ext cx="572700" cy="486300"/>
          </a:xfrm>
          <a:prstGeom prst="rect">
            <a:avLst/>
          </a:prstGeom>
          <a:noFill/>
          <a:ln>
            <a:noFill/>
          </a:ln>
        </p:spPr>
      </p:pic>
      <p:sp>
        <p:nvSpPr>
          <p:cNvPr id="258" name="Google Shape;258;p23"/>
          <p:cNvSpPr txBox="1"/>
          <p:nvPr/>
        </p:nvSpPr>
        <p:spPr>
          <a:xfrm>
            <a:off x="3916350" y="3126225"/>
            <a:ext cx="15129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200">
                <a:solidFill>
                  <a:schemeClr val="dk1"/>
                </a:solidFill>
              </a:rPr>
              <a:t>Markdown output</a:t>
            </a:r>
            <a:endParaRPr b="1" sz="1200"/>
          </a:p>
        </p:txBody>
      </p:sp>
      <p:sp>
        <p:nvSpPr>
          <p:cNvPr id="259" name="Google Shape;259;p23"/>
          <p:cNvSpPr txBox="1"/>
          <p:nvPr/>
        </p:nvSpPr>
        <p:spPr>
          <a:xfrm>
            <a:off x="3419975" y="1989450"/>
            <a:ext cx="7959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800">
                <a:solidFill>
                  <a:srgbClr val="434343"/>
                </a:solidFill>
              </a:rPr>
              <a:t>VLLM</a:t>
            </a:r>
            <a:endParaRPr sz="800">
              <a:solidFill>
                <a:srgbClr val="434343"/>
              </a:solidFill>
            </a:endParaRPr>
          </a:p>
        </p:txBody>
      </p:sp>
      <p:pic>
        <p:nvPicPr>
          <p:cNvPr id="260" name="Google Shape;260;p23"/>
          <p:cNvPicPr preferRelativeResize="0"/>
          <p:nvPr/>
        </p:nvPicPr>
        <p:blipFill>
          <a:blip r:embed="rId5">
            <a:alphaModFix/>
          </a:blip>
          <a:stretch>
            <a:fillRect/>
          </a:stretch>
        </p:blipFill>
        <p:spPr>
          <a:xfrm>
            <a:off x="5100750" y="2098925"/>
            <a:ext cx="572700" cy="486300"/>
          </a:xfrm>
          <a:prstGeom prst="rect">
            <a:avLst/>
          </a:prstGeom>
          <a:noFill/>
          <a:ln>
            <a:noFill/>
          </a:ln>
        </p:spPr>
      </p:pic>
      <p:sp>
        <p:nvSpPr>
          <p:cNvPr id="261" name="Google Shape;261;p23"/>
          <p:cNvSpPr txBox="1"/>
          <p:nvPr/>
        </p:nvSpPr>
        <p:spPr>
          <a:xfrm>
            <a:off x="5609950" y="3126225"/>
            <a:ext cx="1456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200">
                <a:solidFill>
                  <a:schemeClr val="dk1"/>
                </a:solidFill>
              </a:rPr>
              <a:t>Chunked output</a:t>
            </a:r>
            <a:endParaRPr b="1" sz="1200"/>
          </a:p>
        </p:txBody>
      </p:sp>
      <p:pic>
        <p:nvPicPr>
          <p:cNvPr id="262" name="Google Shape;262;p23"/>
          <p:cNvPicPr preferRelativeResize="0"/>
          <p:nvPr/>
        </p:nvPicPr>
        <p:blipFill>
          <a:blip r:embed="rId5">
            <a:alphaModFix/>
          </a:blip>
          <a:stretch>
            <a:fillRect/>
          </a:stretch>
        </p:blipFill>
        <p:spPr>
          <a:xfrm>
            <a:off x="6875575" y="2098913"/>
            <a:ext cx="572700" cy="486300"/>
          </a:xfrm>
          <a:prstGeom prst="rect">
            <a:avLst/>
          </a:prstGeom>
          <a:noFill/>
          <a:ln>
            <a:noFill/>
          </a:ln>
        </p:spPr>
      </p:pic>
      <p:sp>
        <p:nvSpPr>
          <p:cNvPr id="263" name="Google Shape;263;p23"/>
          <p:cNvSpPr txBox="1"/>
          <p:nvPr/>
        </p:nvSpPr>
        <p:spPr>
          <a:xfrm>
            <a:off x="7707576" y="3126225"/>
            <a:ext cx="1123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200">
                <a:solidFill>
                  <a:schemeClr val="dk1"/>
                </a:solidFill>
              </a:rPr>
              <a:t>Database</a:t>
            </a:r>
            <a:endParaRPr b="1" sz="1200"/>
          </a:p>
        </p:txBody>
      </p:sp>
      <p:sp>
        <p:nvSpPr>
          <p:cNvPr id="264" name="Google Shape;264;p23"/>
          <p:cNvSpPr txBox="1"/>
          <p:nvPr/>
        </p:nvSpPr>
        <p:spPr>
          <a:xfrm>
            <a:off x="6584863" y="1939175"/>
            <a:ext cx="1059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800">
                <a:solidFill>
                  <a:srgbClr val="434343"/>
                </a:solidFill>
              </a:rPr>
              <a:t>Embedding Model</a:t>
            </a:r>
            <a:endParaRPr sz="800">
              <a:solidFill>
                <a:srgbClr val="434343"/>
              </a:solidFill>
            </a:endParaRPr>
          </a:p>
        </p:txBody>
      </p:sp>
      <p:pic>
        <p:nvPicPr>
          <p:cNvPr id="265" name="Google Shape;265;p23" title="paper.png"/>
          <p:cNvPicPr preferRelativeResize="0"/>
          <p:nvPr/>
        </p:nvPicPr>
        <p:blipFill>
          <a:blip r:embed="rId6">
            <a:alphaModFix/>
          </a:blip>
          <a:stretch>
            <a:fillRect/>
          </a:stretch>
        </p:blipFill>
        <p:spPr>
          <a:xfrm>
            <a:off x="5772975" y="1982825"/>
            <a:ext cx="721500" cy="721500"/>
          </a:xfrm>
          <a:prstGeom prst="rect">
            <a:avLst/>
          </a:prstGeom>
          <a:noFill/>
          <a:ln>
            <a:noFill/>
          </a:ln>
        </p:spPr>
      </p:pic>
      <p:pic>
        <p:nvPicPr>
          <p:cNvPr id="266" name="Google Shape;266;p23" title="file (3).png"/>
          <p:cNvPicPr preferRelativeResize="0"/>
          <p:nvPr/>
        </p:nvPicPr>
        <p:blipFill>
          <a:blip r:embed="rId7">
            <a:alphaModFix/>
          </a:blip>
          <a:stretch>
            <a:fillRect/>
          </a:stretch>
        </p:blipFill>
        <p:spPr>
          <a:xfrm>
            <a:off x="4215863" y="1989449"/>
            <a:ext cx="705251" cy="705251"/>
          </a:xfrm>
          <a:prstGeom prst="rect">
            <a:avLst/>
          </a:prstGeom>
          <a:noFill/>
          <a:ln>
            <a:noFill/>
          </a:ln>
        </p:spPr>
      </p:pic>
      <p:sp>
        <p:nvSpPr>
          <p:cNvPr id="267" name="Google Shape;267;p23"/>
          <p:cNvSpPr txBox="1"/>
          <p:nvPr/>
        </p:nvSpPr>
        <p:spPr>
          <a:xfrm>
            <a:off x="4969424" y="1939175"/>
            <a:ext cx="8619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800">
                <a:solidFill>
                  <a:srgbClr val="434343"/>
                </a:solidFill>
              </a:rPr>
              <a:t>Chunker</a:t>
            </a:r>
            <a:endParaRPr sz="800">
              <a:solidFill>
                <a:srgbClr val="434343"/>
              </a:solidFill>
            </a:endParaRPr>
          </a:p>
        </p:txBody>
      </p:sp>
      <p:pic>
        <p:nvPicPr>
          <p:cNvPr id="268" name="Google Shape;268;p23" title="database-storage.png"/>
          <p:cNvPicPr preferRelativeResize="0"/>
          <p:nvPr/>
        </p:nvPicPr>
        <p:blipFill>
          <a:blip r:embed="rId8">
            <a:alphaModFix/>
          </a:blip>
          <a:stretch>
            <a:fillRect/>
          </a:stretch>
        </p:blipFill>
        <p:spPr>
          <a:xfrm>
            <a:off x="7734275" y="1981325"/>
            <a:ext cx="721500" cy="721500"/>
          </a:xfrm>
          <a:prstGeom prst="rect">
            <a:avLst/>
          </a:prstGeom>
          <a:noFill/>
          <a:ln>
            <a:noFill/>
          </a:ln>
        </p:spPr>
      </p:pic>
      <p:sp>
        <p:nvSpPr>
          <p:cNvPr id="269" name="Google Shape;269;p23"/>
          <p:cNvSpPr/>
          <p:nvPr/>
        </p:nvSpPr>
        <p:spPr>
          <a:xfrm>
            <a:off x="412850" y="3622375"/>
            <a:ext cx="2234700" cy="800400"/>
          </a:xfrm>
          <a:prstGeom prst="flowChartAlternateProcess">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 name="Google Shape;270;p23"/>
          <p:cNvSpPr txBox="1"/>
          <p:nvPr/>
        </p:nvSpPr>
        <p:spPr>
          <a:xfrm>
            <a:off x="412850" y="3622375"/>
            <a:ext cx="2298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solidFill>
                  <a:srgbClr val="434343"/>
                </a:solidFill>
              </a:rPr>
              <a:t>Fact data</a:t>
            </a:r>
            <a:r>
              <a:rPr lang="en-GB" sz="1000">
                <a:solidFill>
                  <a:srgbClr val="434343"/>
                </a:solidFill>
              </a:rPr>
              <a:t>:</a:t>
            </a:r>
            <a:endParaRPr sz="1000">
              <a:solidFill>
                <a:srgbClr val="434343"/>
              </a:solidFill>
            </a:endParaRPr>
          </a:p>
          <a:p>
            <a:pPr indent="-292100" lvl="0" marL="457200" rtl="0" algn="l">
              <a:spcBef>
                <a:spcPts val="0"/>
              </a:spcBef>
              <a:spcAft>
                <a:spcPts val="0"/>
              </a:spcAft>
              <a:buClr>
                <a:srgbClr val="434343"/>
              </a:buClr>
              <a:buSzPts val="1000"/>
              <a:buChar char="●"/>
            </a:pPr>
            <a:r>
              <a:rPr lang="en-GB" sz="1000">
                <a:solidFill>
                  <a:srgbClr val="434343"/>
                </a:solidFill>
              </a:rPr>
              <a:t>raw data from the dataset</a:t>
            </a:r>
            <a:endParaRPr sz="1000">
              <a:solidFill>
                <a:srgbClr val="434343"/>
              </a:solidFill>
            </a:endParaRPr>
          </a:p>
          <a:p>
            <a:pPr indent="-292100" lvl="0" marL="457200" rtl="0" algn="l">
              <a:spcBef>
                <a:spcPts val="0"/>
              </a:spcBef>
              <a:spcAft>
                <a:spcPts val="0"/>
              </a:spcAft>
              <a:buClr>
                <a:srgbClr val="434343"/>
              </a:buClr>
              <a:buSzPts val="1000"/>
              <a:buChar char="●"/>
            </a:pPr>
            <a:r>
              <a:rPr lang="en-GB" sz="1000">
                <a:solidFill>
                  <a:srgbClr val="434343"/>
                </a:solidFill>
              </a:rPr>
              <a:t>includes indicators</a:t>
            </a:r>
            <a:endParaRPr sz="1000">
              <a:solidFill>
                <a:srgbClr val="434343"/>
              </a:solidFill>
            </a:endParaRPr>
          </a:p>
          <a:p>
            <a:pPr indent="-292100" lvl="0" marL="457200" rtl="0" algn="l">
              <a:spcBef>
                <a:spcPts val="0"/>
              </a:spcBef>
              <a:spcAft>
                <a:spcPts val="0"/>
              </a:spcAft>
              <a:buClr>
                <a:srgbClr val="434343"/>
              </a:buClr>
              <a:buSzPts val="1000"/>
              <a:buChar char="●"/>
            </a:pPr>
            <a:r>
              <a:rPr lang="en-GB" sz="1000">
                <a:solidFill>
                  <a:srgbClr val="434343"/>
                </a:solidFill>
              </a:rPr>
              <a:t>included for </a:t>
            </a:r>
            <a:r>
              <a:rPr lang="en-GB" sz="1000">
                <a:solidFill>
                  <a:srgbClr val="434343"/>
                </a:solidFill>
              </a:rPr>
              <a:t>future</a:t>
            </a:r>
            <a:r>
              <a:rPr lang="en-GB" sz="1000">
                <a:solidFill>
                  <a:srgbClr val="434343"/>
                </a:solidFill>
              </a:rPr>
              <a:t> inputs</a:t>
            </a:r>
            <a:endParaRPr sz="1000">
              <a:solidFill>
                <a:srgbClr val="434343"/>
              </a:solidFill>
            </a:endParaRPr>
          </a:p>
        </p:txBody>
      </p:sp>
      <p:pic>
        <p:nvPicPr>
          <p:cNvPr id="271" name="Google Shape;271;p23"/>
          <p:cNvPicPr preferRelativeResize="0"/>
          <p:nvPr/>
        </p:nvPicPr>
        <p:blipFill>
          <a:blip r:embed="rId9">
            <a:alphaModFix/>
          </a:blip>
          <a:stretch>
            <a:fillRect/>
          </a:stretch>
        </p:blipFill>
        <p:spPr>
          <a:xfrm>
            <a:off x="533550" y="3435275"/>
            <a:ext cx="307800" cy="307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4"/>
          <p:cNvSpPr txBox="1"/>
          <p:nvPr>
            <p:ph type="title"/>
          </p:nvPr>
        </p:nvSpPr>
        <p:spPr>
          <a:xfrm>
            <a:off x="306175" y="273100"/>
            <a:ext cx="689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520">
                <a:solidFill>
                  <a:srgbClr val="1D2E4E"/>
                </a:solidFill>
              </a:rPr>
              <a:t>Method - RAG</a:t>
            </a:r>
            <a:endParaRPr b="1" sz="2220">
              <a:solidFill>
                <a:srgbClr val="1D2E4E"/>
              </a:solidFill>
              <a:latin typeface="Albert Sans"/>
              <a:ea typeface="Albert Sans"/>
              <a:cs typeface="Albert Sans"/>
              <a:sym typeface="Albert Sans"/>
            </a:endParaRPr>
          </a:p>
        </p:txBody>
      </p:sp>
      <p:sp>
        <p:nvSpPr>
          <p:cNvPr id="277" name="Google Shape;277;p24"/>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8" name="Google Shape;278;p24"/>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279" name="Google Shape;279;p24"/>
          <p:cNvSpPr/>
          <p:nvPr/>
        </p:nvSpPr>
        <p:spPr>
          <a:xfrm>
            <a:off x="847648" y="845798"/>
            <a:ext cx="1009800" cy="444600"/>
          </a:xfrm>
          <a:prstGeom prst="roundRect">
            <a:avLst>
              <a:gd fmla="val 16667"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RAG</a:t>
            </a:r>
            <a:endParaRPr b="1" sz="945"/>
          </a:p>
        </p:txBody>
      </p:sp>
      <p:sp>
        <p:nvSpPr>
          <p:cNvPr id="280" name="Google Shape;280;p24"/>
          <p:cNvSpPr/>
          <p:nvPr/>
        </p:nvSpPr>
        <p:spPr>
          <a:xfrm>
            <a:off x="2341963" y="2324024"/>
            <a:ext cx="1009800" cy="647100"/>
          </a:xfrm>
          <a:prstGeom prst="parallelogram">
            <a:avLst>
              <a:gd fmla="val 25000"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Query</a:t>
            </a:r>
            <a:endParaRPr b="1" sz="945"/>
          </a:p>
        </p:txBody>
      </p:sp>
      <p:sp>
        <p:nvSpPr>
          <p:cNvPr id="281" name="Google Shape;281;p24"/>
          <p:cNvSpPr/>
          <p:nvPr/>
        </p:nvSpPr>
        <p:spPr>
          <a:xfrm>
            <a:off x="3921864" y="2324012"/>
            <a:ext cx="1155000" cy="647100"/>
          </a:xfrm>
          <a:prstGeom prst="roundRect">
            <a:avLst>
              <a:gd fmla="val 16667" name="adj"/>
            </a:avLst>
          </a:prstGeom>
          <a:solidFill>
            <a:srgbClr val="C9DAF8"/>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Information Retrieval</a:t>
            </a:r>
            <a:endParaRPr b="1" sz="945"/>
          </a:p>
        </p:txBody>
      </p:sp>
      <p:sp>
        <p:nvSpPr>
          <p:cNvPr id="282" name="Google Shape;282;p24"/>
          <p:cNvSpPr/>
          <p:nvPr/>
        </p:nvSpPr>
        <p:spPr>
          <a:xfrm>
            <a:off x="3921864" y="1290400"/>
            <a:ext cx="1155000" cy="588900"/>
          </a:xfrm>
          <a:prstGeom prst="roundRect">
            <a:avLst>
              <a:gd fmla="val 16667"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solidFill>
                  <a:schemeClr val="dk1"/>
                </a:solidFill>
              </a:rPr>
              <a:t>Database</a:t>
            </a:r>
            <a:endParaRPr b="1" sz="945"/>
          </a:p>
        </p:txBody>
      </p:sp>
      <p:sp>
        <p:nvSpPr>
          <p:cNvPr id="283" name="Google Shape;283;p24"/>
          <p:cNvSpPr/>
          <p:nvPr/>
        </p:nvSpPr>
        <p:spPr>
          <a:xfrm>
            <a:off x="5647020" y="2324024"/>
            <a:ext cx="1155000" cy="647100"/>
          </a:xfrm>
          <a:prstGeom prst="roundRect">
            <a:avLst>
              <a:gd fmla="val 16667"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solidFill>
                  <a:schemeClr val="dk1"/>
                </a:solidFill>
              </a:rPr>
              <a:t>Context</a:t>
            </a:r>
            <a:endParaRPr b="1" sz="945"/>
          </a:p>
        </p:txBody>
      </p:sp>
      <p:cxnSp>
        <p:nvCxnSpPr>
          <p:cNvPr id="284" name="Google Shape;284;p24"/>
          <p:cNvCxnSpPr>
            <a:stCxn id="280" idx="2"/>
            <a:endCxn id="281" idx="1"/>
          </p:cNvCxnSpPr>
          <p:nvPr/>
        </p:nvCxnSpPr>
        <p:spPr>
          <a:xfrm>
            <a:off x="3270875" y="2647574"/>
            <a:ext cx="651000" cy="0"/>
          </a:xfrm>
          <a:prstGeom prst="straightConnector1">
            <a:avLst/>
          </a:prstGeom>
          <a:noFill/>
          <a:ln cap="flat" cmpd="sng" w="9000">
            <a:solidFill>
              <a:schemeClr val="dk2"/>
            </a:solidFill>
            <a:prstDash val="solid"/>
            <a:round/>
            <a:headEnd len="med" w="med" type="none"/>
            <a:tailEnd len="med" w="med" type="triangle"/>
          </a:ln>
        </p:spPr>
      </p:cxnSp>
      <p:cxnSp>
        <p:nvCxnSpPr>
          <p:cNvPr id="285" name="Google Shape;285;p24"/>
          <p:cNvCxnSpPr>
            <a:stCxn id="281" idx="3"/>
            <a:endCxn id="283" idx="1"/>
          </p:cNvCxnSpPr>
          <p:nvPr/>
        </p:nvCxnSpPr>
        <p:spPr>
          <a:xfrm>
            <a:off x="5076864" y="2647562"/>
            <a:ext cx="570300" cy="0"/>
          </a:xfrm>
          <a:prstGeom prst="straightConnector1">
            <a:avLst/>
          </a:prstGeom>
          <a:noFill/>
          <a:ln cap="flat" cmpd="sng" w="9000">
            <a:solidFill>
              <a:schemeClr val="dk2"/>
            </a:solidFill>
            <a:prstDash val="solid"/>
            <a:round/>
            <a:headEnd len="med" w="med" type="none"/>
            <a:tailEnd len="med" w="med" type="triangle"/>
          </a:ln>
        </p:spPr>
      </p:cxnSp>
      <p:cxnSp>
        <p:nvCxnSpPr>
          <p:cNvPr id="286" name="Google Shape;286;p24"/>
          <p:cNvCxnSpPr>
            <a:stCxn id="282" idx="2"/>
            <a:endCxn id="281" idx="0"/>
          </p:cNvCxnSpPr>
          <p:nvPr/>
        </p:nvCxnSpPr>
        <p:spPr>
          <a:xfrm>
            <a:off x="4499364" y="1879300"/>
            <a:ext cx="0" cy="444600"/>
          </a:xfrm>
          <a:prstGeom prst="straightConnector1">
            <a:avLst/>
          </a:prstGeom>
          <a:noFill/>
          <a:ln cap="flat" cmpd="sng" w="9000">
            <a:solidFill>
              <a:schemeClr val="dk2"/>
            </a:solidFill>
            <a:prstDash val="solid"/>
            <a:round/>
            <a:headEnd len="med" w="med" type="triangle"/>
            <a:tailEnd len="med" w="med" type="triangle"/>
          </a:ln>
        </p:spPr>
      </p:cxnSp>
      <p:sp>
        <p:nvSpPr>
          <p:cNvPr id="287" name="Google Shape;287;p24"/>
          <p:cNvSpPr/>
          <p:nvPr/>
        </p:nvSpPr>
        <p:spPr>
          <a:xfrm>
            <a:off x="653538" y="3460625"/>
            <a:ext cx="3893400" cy="973200"/>
          </a:xfrm>
          <a:prstGeom prst="flowChartAlternateProcess">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 name="Google Shape;288;p24"/>
          <p:cNvSpPr txBox="1"/>
          <p:nvPr/>
        </p:nvSpPr>
        <p:spPr>
          <a:xfrm>
            <a:off x="709363" y="3559075"/>
            <a:ext cx="3969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434343"/>
                </a:solidFill>
              </a:rPr>
              <a:t>Given the query and customer segment type:</a:t>
            </a:r>
            <a:endParaRPr sz="1000">
              <a:solidFill>
                <a:srgbClr val="434343"/>
              </a:solidFill>
            </a:endParaRPr>
          </a:p>
          <a:p>
            <a:pPr indent="-292100" lvl="0" marL="457200" rtl="0" algn="l">
              <a:spcBef>
                <a:spcPts val="0"/>
              </a:spcBef>
              <a:spcAft>
                <a:spcPts val="0"/>
              </a:spcAft>
              <a:buClr>
                <a:srgbClr val="434343"/>
              </a:buClr>
              <a:buSzPts val="1000"/>
              <a:buChar char="●"/>
            </a:pPr>
            <a:r>
              <a:rPr lang="en-GB" sz="1000">
                <a:solidFill>
                  <a:srgbClr val="434343"/>
                </a:solidFill>
              </a:rPr>
              <a:t>Retrieve k chunks for indicators</a:t>
            </a:r>
            <a:endParaRPr sz="1000">
              <a:solidFill>
                <a:srgbClr val="434343"/>
              </a:solidFill>
            </a:endParaRPr>
          </a:p>
          <a:p>
            <a:pPr indent="-292100" lvl="0" marL="457200" rtl="0" algn="l">
              <a:spcBef>
                <a:spcPts val="0"/>
              </a:spcBef>
              <a:spcAft>
                <a:spcPts val="0"/>
              </a:spcAft>
              <a:buClr>
                <a:srgbClr val="434343"/>
              </a:buClr>
              <a:buSzPts val="1000"/>
              <a:buChar char="●"/>
            </a:pPr>
            <a:r>
              <a:rPr lang="en-GB" sz="1000">
                <a:solidFill>
                  <a:srgbClr val="434343"/>
                </a:solidFill>
              </a:rPr>
              <a:t>Retrieve k chunks for fact data</a:t>
            </a:r>
            <a:endParaRPr sz="1000">
              <a:solidFill>
                <a:srgbClr val="434343"/>
              </a:solidFill>
            </a:endParaRPr>
          </a:p>
          <a:p>
            <a:pPr indent="-292100" lvl="0" marL="457200" rtl="0" algn="l">
              <a:spcBef>
                <a:spcPts val="0"/>
              </a:spcBef>
              <a:spcAft>
                <a:spcPts val="0"/>
              </a:spcAft>
              <a:buClr>
                <a:srgbClr val="434343"/>
              </a:buClr>
              <a:buSzPts val="1000"/>
              <a:buChar char="●"/>
            </a:pPr>
            <a:r>
              <a:rPr lang="en-GB" sz="1000">
                <a:solidFill>
                  <a:srgbClr val="434343"/>
                </a:solidFill>
              </a:rPr>
              <a:t>Return the chunks to the orchestrator</a:t>
            </a:r>
            <a:endParaRPr sz="1000">
              <a:solidFill>
                <a:srgbClr val="434343"/>
              </a:solidFill>
            </a:endParaRPr>
          </a:p>
        </p:txBody>
      </p:sp>
      <p:pic>
        <p:nvPicPr>
          <p:cNvPr id="289" name="Google Shape;289;p24"/>
          <p:cNvPicPr preferRelativeResize="0"/>
          <p:nvPr/>
        </p:nvPicPr>
        <p:blipFill>
          <a:blip r:embed="rId4">
            <a:alphaModFix/>
          </a:blip>
          <a:stretch>
            <a:fillRect/>
          </a:stretch>
        </p:blipFill>
        <p:spPr>
          <a:xfrm>
            <a:off x="891988" y="3307400"/>
            <a:ext cx="307800" cy="307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5"/>
          <p:cNvSpPr txBox="1"/>
          <p:nvPr>
            <p:ph type="title"/>
          </p:nvPr>
        </p:nvSpPr>
        <p:spPr>
          <a:xfrm>
            <a:off x="306175" y="273100"/>
            <a:ext cx="689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520">
                <a:solidFill>
                  <a:srgbClr val="1D2E4E"/>
                </a:solidFill>
              </a:rPr>
              <a:t>Method - Memory and Persona Registry</a:t>
            </a:r>
            <a:endParaRPr b="1" sz="2220">
              <a:solidFill>
                <a:srgbClr val="1D2E4E"/>
              </a:solidFill>
              <a:latin typeface="Albert Sans"/>
              <a:ea typeface="Albert Sans"/>
              <a:cs typeface="Albert Sans"/>
              <a:sym typeface="Albert Sans"/>
            </a:endParaRPr>
          </a:p>
        </p:txBody>
      </p:sp>
      <p:sp>
        <p:nvSpPr>
          <p:cNvPr id="295" name="Google Shape;295;p25"/>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6" name="Google Shape;296;p25"/>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297" name="Google Shape;297;p25"/>
          <p:cNvSpPr/>
          <p:nvPr/>
        </p:nvSpPr>
        <p:spPr>
          <a:xfrm>
            <a:off x="1295252" y="1516725"/>
            <a:ext cx="1155000" cy="588900"/>
          </a:xfrm>
          <a:prstGeom prst="roundRect">
            <a:avLst>
              <a:gd fmla="val 16667"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solidFill>
                  <a:schemeClr val="dk1"/>
                </a:solidFill>
              </a:rPr>
              <a:t>Memory</a:t>
            </a:r>
            <a:endParaRPr b="1" sz="945"/>
          </a:p>
        </p:txBody>
      </p:sp>
      <p:sp>
        <p:nvSpPr>
          <p:cNvPr id="298" name="Google Shape;298;p25"/>
          <p:cNvSpPr/>
          <p:nvPr/>
        </p:nvSpPr>
        <p:spPr>
          <a:xfrm>
            <a:off x="1295263" y="3076098"/>
            <a:ext cx="1155000" cy="512400"/>
          </a:xfrm>
          <a:prstGeom prst="roundRect">
            <a:avLst>
              <a:gd fmla="val 16667"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Persona Registry</a:t>
            </a:r>
            <a:endParaRPr b="1" sz="945"/>
          </a:p>
        </p:txBody>
      </p:sp>
      <p:pic>
        <p:nvPicPr>
          <p:cNvPr id="299" name="Google Shape;299;p25"/>
          <p:cNvPicPr preferRelativeResize="0"/>
          <p:nvPr/>
        </p:nvPicPr>
        <p:blipFill>
          <a:blip r:embed="rId4">
            <a:alphaModFix/>
          </a:blip>
          <a:stretch>
            <a:fillRect/>
          </a:stretch>
        </p:blipFill>
        <p:spPr>
          <a:xfrm>
            <a:off x="2916450" y="1581063"/>
            <a:ext cx="572700" cy="486300"/>
          </a:xfrm>
          <a:prstGeom prst="rect">
            <a:avLst/>
          </a:prstGeom>
          <a:noFill/>
          <a:ln>
            <a:noFill/>
          </a:ln>
        </p:spPr>
      </p:pic>
      <p:sp>
        <p:nvSpPr>
          <p:cNvPr id="300" name="Google Shape;300;p25"/>
          <p:cNvSpPr/>
          <p:nvPr/>
        </p:nvSpPr>
        <p:spPr>
          <a:xfrm>
            <a:off x="3955350" y="1323750"/>
            <a:ext cx="3893400" cy="973200"/>
          </a:xfrm>
          <a:prstGeom prst="flowChartAlternateProcess">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 name="Google Shape;301;p25"/>
          <p:cNvSpPr/>
          <p:nvPr/>
        </p:nvSpPr>
        <p:spPr>
          <a:xfrm>
            <a:off x="3955350" y="3051650"/>
            <a:ext cx="3893400" cy="646500"/>
          </a:xfrm>
          <a:prstGeom prst="flowChartAlternateProcess">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2" name="Google Shape;302;p25"/>
          <p:cNvPicPr preferRelativeResize="0"/>
          <p:nvPr/>
        </p:nvPicPr>
        <p:blipFill>
          <a:blip r:embed="rId4">
            <a:alphaModFix/>
          </a:blip>
          <a:stretch>
            <a:fillRect/>
          </a:stretch>
        </p:blipFill>
        <p:spPr>
          <a:xfrm>
            <a:off x="2916450" y="3102188"/>
            <a:ext cx="572700" cy="486300"/>
          </a:xfrm>
          <a:prstGeom prst="rect">
            <a:avLst/>
          </a:prstGeom>
          <a:noFill/>
          <a:ln>
            <a:noFill/>
          </a:ln>
        </p:spPr>
      </p:pic>
      <p:sp>
        <p:nvSpPr>
          <p:cNvPr id="303" name="Google Shape;303;p25"/>
          <p:cNvSpPr txBox="1"/>
          <p:nvPr/>
        </p:nvSpPr>
        <p:spPr>
          <a:xfrm>
            <a:off x="3955350" y="1424025"/>
            <a:ext cx="3969300" cy="8004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434343"/>
              </a:buClr>
              <a:buSzPts val="1000"/>
              <a:buChar char="●"/>
            </a:pPr>
            <a:r>
              <a:rPr lang="en-GB" sz="1000">
                <a:solidFill>
                  <a:srgbClr val="434343"/>
                </a:solidFill>
              </a:rPr>
              <a:t>It stores the past max_items interactions</a:t>
            </a:r>
            <a:endParaRPr sz="1000">
              <a:solidFill>
                <a:srgbClr val="434343"/>
              </a:solidFill>
            </a:endParaRPr>
          </a:p>
          <a:p>
            <a:pPr indent="-292100" lvl="0" marL="457200" rtl="0" algn="l">
              <a:spcBef>
                <a:spcPts val="0"/>
              </a:spcBef>
              <a:spcAft>
                <a:spcPts val="0"/>
              </a:spcAft>
              <a:buClr>
                <a:srgbClr val="434343"/>
              </a:buClr>
              <a:buSzPts val="1000"/>
              <a:buChar char="●"/>
            </a:pPr>
            <a:r>
              <a:rPr lang="en-GB" sz="1000">
                <a:solidFill>
                  <a:srgbClr val="434343"/>
                </a:solidFill>
              </a:rPr>
              <a:t>It enables multi-turn conversations where the persona can reference previous messages</a:t>
            </a:r>
            <a:endParaRPr sz="1000">
              <a:solidFill>
                <a:srgbClr val="434343"/>
              </a:solidFill>
            </a:endParaRPr>
          </a:p>
          <a:p>
            <a:pPr indent="-292100" lvl="0" marL="457200" rtl="0" algn="l">
              <a:spcBef>
                <a:spcPts val="0"/>
              </a:spcBef>
              <a:spcAft>
                <a:spcPts val="0"/>
              </a:spcAft>
              <a:buClr>
                <a:srgbClr val="434343"/>
              </a:buClr>
              <a:buSzPts val="1000"/>
              <a:buChar char="●"/>
            </a:pPr>
            <a:r>
              <a:rPr lang="en-GB" sz="1000">
                <a:solidFill>
                  <a:srgbClr val="434343"/>
                </a:solidFill>
              </a:rPr>
              <a:t>It is updated at each new interaction</a:t>
            </a:r>
            <a:endParaRPr sz="1000">
              <a:solidFill>
                <a:srgbClr val="434343"/>
              </a:solidFill>
            </a:endParaRPr>
          </a:p>
        </p:txBody>
      </p:sp>
      <p:sp>
        <p:nvSpPr>
          <p:cNvPr id="304" name="Google Shape;304;p25"/>
          <p:cNvSpPr txBox="1"/>
          <p:nvPr/>
        </p:nvSpPr>
        <p:spPr>
          <a:xfrm>
            <a:off x="3996125" y="3076100"/>
            <a:ext cx="3852600" cy="6465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434343"/>
              </a:buClr>
              <a:buSzPts val="1000"/>
              <a:buChar char="●"/>
            </a:pPr>
            <a:r>
              <a:rPr lang="en-GB" sz="1000">
                <a:solidFill>
                  <a:srgbClr val="434343"/>
                </a:solidFill>
              </a:rPr>
              <a:t>It is a catalog of segments</a:t>
            </a:r>
            <a:endParaRPr sz="1000">
              <a:solidFill>
                <a:srgbClr val="434343"/>
              </a:solidFill>
            </a:endParaRPr>
          </a:p>
          <a:p>
            <a:pPr indent="-292100" lvl="0" marL="457200" rtl="0" algn="l">
              <a:spcBef>
                <a:spcPts val="0"/>
              </a:spcBef>
              <a:spcAft>
                <a:spcPts val="0"/>
              </a:spcAft>
              <a:buClr>
                <a:srgbClr val="434343"/>
              </a:buClr>
              <a:buSzPts val="1000"/>
              <a:buChar char="●"/>
            </a:pPr>
            <a:r>
              <a:rPr lang="en-GB" sz="1000">
                <a:solidFill>
                  <a:srgbClr val="434343"/>
                </a:solidFill>
              </a:rPr>
              <a:t>It provides the correct persona to chat with together with its traits</a:t>
            </a:r>
            <a:endParaRPr sz="1000">
              <a:solidFill>
                <a:srgbClr val="43434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6"/>
          <p:cNvSpPr txBox="1"/>
          <p:nvPr>
            <p:ph type="title"/>
          </p:nvPr>
        </p:nvSpPr>
        <p:spPr>
          <a:xfrm>
            <a:off x="306175" y="273100"/>
            <a:ext cx="689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520">
                <a:solidFill>
                  <a:srgbClr val="1D2E4E"/>
                </a:solidFill>
              </a:rPr>
              <a:t>Method - Prompt Builder</a:t>
            </a:r>
            <a:endParaRPr b="1" sz="2220">
              <a:solidFill>
                <a:srgbClr val="1D2E4E"/>
              </a:solidFill>
              <a:latin typeface="Albert Sans"/>
              <a:ea typeface="Albert Sans"/>
              <a:cs typeface="Albert Sans"/>
              <a:sym typeface="Albert Sans"/>
            </a:endParaRPr>
          </a:p>
        </p:txBody>
      </p:sp>
      <p:sp>
        <p:nvSpPr>
          <p:cNvPr id="310" name="Google Shape;310;p26"/>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1" name="Google Shape;311;p26"/>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312" name="Google Shape;312;p26"/>
          <p:cNvSpPr/>
          <p:nvPr/>
        </p:nvSpPr>
        <p:spPr>
          <a:xfrm>
            <a:off x="634170" y="766124"/>
            <a:ext cx="1155000" cy="647100"/>
          </a:xfrm>
          <a:prstGeom prst="roundRect">
            <a:avLst>
              <a:gd fmla="val 16667"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solidFill>
                  <a:schemeClr val="dk1"/>
                </a:solidFill>
              </a:rPr>
              <a:t>Prompt Builder</a:t>
            </a:r>
            <a:endParaRPr b="1" sz="945"/>
          </a:p>
        </p:txBody>
      </p:sp>
      <p:sp>
        <p:nvSpPr>
          <p:cNvPr id="313" name="Google Shape;313;p26"/>
          <p:cNvSpPr/>
          <p:nvPr/>
        </p:nvSpPr>
        <p:spPr>
          <a:xfrm>
            <a:off x="2087850" y="1915175"/>
            <a:ext cx="4968300" cy="1611000"/>
          </a:xfrm>
          <a:prstGeom prst="flowChartAlternateProcess">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 name="Google Shape;314;p26"/>
          <p:cNvSpPr txBox="1"/>
          <p:nvPr/>
        </p:nvSpPr>
        <p:spPr>
          <a:xfrm>
            <a:off x="2167600" y="1956225"/>
            <a:ext cx="4713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434343"/>
                </a:solidFill>
              </a:rPr>
              <a:t>The prompt builder is the module that constructs the prompt to be sent to the LLM, it combines:</a:t>
            </a:r>
            <a:endParaRPr sz="1000">
              <a:solidFill>
                <a:srgbClr val="434343"/>
              </a:solidFill>
            </a:endParaRPr>
          </a:p>
          <a:p>
            <a:pPr indent="-292100" lvl="0" marL="457200" rtl="0" algn="l">
              <a:spcBef>
                <a:spcPts val="0"/>
              </a:spcBef>
              <a:spcAft>
                <a:spcPts val="0"/>
              </a:spcAft>
              <a:buClr>
                <a:srgbClr val="434343"/>
              </a:buClr>
              <a:buSzPts val="1000"/>
              <a:buChar char="●"/>
            </a:pPr>
            <a:r>
              <a:rPr b="1" lang="en-GB" sz="1000">
                <a:solidFill>
                  <a:srgbClr val="434343"/>
                </a:solidFill>
              </a:rPr>
              <a:t>System prompt</a:t>
            </a:r>
            <a:r>
              <a:rPr lang="en-GB" sz="1000">
                <a:solidFill>
                  <a:srgbClr val="434343"/>
                </a:solidFill>
              </a:rPr>
              <a:t> (persona segment, name of the persona, persona traits, summary biography, answer guidelines). </a:t>
            </a:r>
            <a:r>
              <a:rPr b="1" lang="en-GB" sz="1000">
                <a:solidFill>
                  <a:srgbClr val="434343"/>
                </a:solidFill>
              </a:rPr>
              <a:t>Persona registry</a:t>
            </a:r>
            <a:r>
              <a:rPr lang="en-GB" sz="1000">
                <a:solidFill>
                  <a:srgbClr val="434343"/>
                </a:solidFill>
              </a:rPr>
              <a:t> is used to get the information about the persona (customer segment, name, traits, biography)</a:t>
            </a:r>
            <a:endParaRPr sz="1000">
              <a:solidFill>
                <a:srgbClr val="434343"/>
              </a:solidFill>
            </a:endParaRPr>
          </a:p>
          <a:p>
            <a:pPr indent="-292100" lvl="0" marL="457200" rtl="0" algn="l">
              <a:spcBef>
                <a:spcPts val="0"/>
              </a:spcBef>
              <a:spcAft>
                <a:spcPts val="0"/>
              </a:spcAft>
              <a:buClr>
                <a:srgbClr val="434343"/>
              </a:buClr>
              <a:buSzPts val="1000"/>
              <a:buChar char="●"/>
            </a:pPr>
            <a:r>
              <a:rPr b="1" lang="en-GB" sz="1000">
                <a:solidFill>
                  <a:srgbClr val="434343"/>
                </a:solidFill>
              </a:rPr>
              <a:t>Filtered conversation history</a:t>
            </a:r>
            <a:endParaRPr b="1" sz="1000">
              <a:solidFill>
                <a:srgbClr val="434343"/>
              </a:solidFill>
            </a:endParaRPr>
          </a:p>
          <a:p>
            <a:pPr indent="-292100" lvl="0" marL="457200" rtl="0" algn="l">
              <a:spcBef>
                <a:spcPts val="0"/>
              </a:spcBef>
              <a:spcAft>
                <a:spcPts val="0"/>
              </a:spcAft>
              <a:buClr>
                <a:srgbClr val="434343"/>
              </a:buClr>
              <a:buSzPts val="1000"/>
              <a:buChar char="●"/>
            </a:pPr>
            <a:r>
              <a:rPr b="1" lang="en-GB" sz="1000">
                <a:solidFill>
                  <a:srgbClr val="434343"/>
                </a:solidFill>
              </a:rPr>
              <a:t>Retrieved filtered context</a:t>
            </a:r>
            <a:endParaRPr b="1" sz="1000">
              <a:solidFill>
                <a:srgbClr val="434343"/>
              </a:solidFill>
            </a:endParaRPr>
          </a:p>
          <a:p>
            <a:pPr indent="-292100" lvl="0" marL="457200" rtl="0" algn="l">
              <a:spcBef>
                <a:spcPts val="0"/>
              </a:spcBef>
              <a:spcAft>
                <a:spcPts val="0"/>
              </a:spcAft>
              <a:buClr>
                <a:srgbClr val="434343"/>
              </a:buClr>
              <a:buSzPts val="1000"/>
              <a:buChar char="●"/>
            </a:pPr>
            <a:r>
              <a:rPr b="1" lang="en-GB" sz="1000">
                <a:solidFill>
                  <a:srgbClr val="434343"/>
                </a:solidFill>
              </a:rPr>
              <a:t>User query</a:t>
            </a:r>
            <a:endParaRPr b="1" sz="1000">
              <a:solidFill>
                <a:srgbClr val="43434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7"/>
          <p:cNvSpPr txBox="1"/>
          <p:nvPr>
            <p:ph type="title"/>
          </p:nvPr>
        </p:nvSpPr>
        <p:spPr>
          <a:xfrm>
            <a:off x="306175" y="273100"/>
            <a:ext cx="689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520">
                <a:solidFill>
                  <a:srgbClr val="1D2E4E"/>
                </a:solidFill>
              </a:rPr>
              <a:t>Method - Orchestrator</a:t>
            </a:r>
            <a:endParaRPr b="1" sz="2220">
              <a:solidFill>
                <a:srgbClr val="1D2E4E"/>
              </a:solidFill>
              <a:latin typeface="Albert Sans"/>
              <a:ea typeface="Albert Sans"/>
              <a:cs typeface="Albert Sans"/>
              <a:sym typeface="Albert Sans"/>
            </a:endParaRPr>
          </a:p>
        </p:txBody>
      </p:sp>
      <p:sp>
        <p:nvSpPr>
          <p:cNvPr id="320" name="Google Shape;320;p27"/>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1" name="Google Shape;321;p27"/>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322" name="Google Shape;322;p27"/>
          <p:cNvSpPr/>
          <p:nvPr/>
        </p:nvSpPr>
        <p:spPr>
          <a:xfrm>
            <a:off x="583639" y="893562"/>
            <a:ext cx="1155000" cy="647100"/>
          </a:xfrm>
          <a:prstGeom prst="roundRect">
            <a:avLst>
              <a:gd fmla="val 16667" name="adj"/>
            </a:avLst>
          </a:prstGeom>
          <a:solidFill>
            <a:srgbClr val="C9DAF8"/>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Orchestrator</a:t>
            </a:r>
            <a:endParaRPr b="1" sz="945"/>
          </a:p>
        </p:txBody>
      </p:sp>
      <p:pic>
        <p:nvPicPr>
          <p:cNvPr id="323" name="Google Shape;323;p27" title="work-process.png"/>
          <p:cNvPicPr preferRelativeResize="0"/>
          <p:nvPr/>
        </p:nvPicPr>
        <p:blipFill>
          <a:blip r:embed="rId4">
            <a:alphaModFix/>
          </a:blip>
          <a:stretch>
            <a:fillRect/>
          </a:stretch>
        </p:blipFill>
        <p:spPr>
          <a:xfrm>
            <a:off x="1573563" y="845806"/>
            <a:ext cx="228046" cy="228046"/>
          </a:xfrm>
          <a:prstGeom prst="rect">
            <a:avLst/>
          </a:prstGeom>
          <a:noFill/>
          <a:ln>
            <a:noFill/>
          </a:ln>
        </p:spPr>
      </p:pic>
      <p:sp>
        <p:nvSpPr>
          <p:cNvPr id="324" name="Google Shape;324;p27"/>
          <p:cNvSpPr/>
          <p:nvPr/>
        </p:nvSpPr>
        <p:spPr>
          <a:xfrm>
            <a:off x="2087850" y="1915163"/>
            <a:ext cx="4968300" cy="1874400"/>
          </a:xfrm>
          <a:prstGeom prst="flowChartAlternateProcess">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p27"/>
          <p:cNvSpPr txBox="1"/>
          <p:nvPr/>
        </p:nvSpPr>
        <p:spPr>
          <a:xfrm>
            <a:off x="2167600" y="1956225"/>
            <a:ext cx="4713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434343"/>
                </a:solidFill>
              </a:rPr>
              <a:t>The orchestrator is the main coordination module that wires together all the components to process a user query:</a:t>
            </a:r>
            <a:endParaRPr sz="1000">
              <a:solidFill>
                <a:srgbClr val="434343"/>
              </a:solidFill>
            </a:endParaRPr>
          </a:p>
          <a:p>
            <a:pPr indent="-292100" lvl="0" marL="457200" rtl="0" algn="l">
              <a:spcBef>
                <a:spcPts val="0"/>
              </a:spcBef>
              <a:spcAft>
                <a:spcPts val="0"/>
              </a:spcAft>
              <a:buClr>
                <a:srgbClr val="434343"/>
              </a:buClr>
              <a:buSzPts val="1000"/>
              <a:buChar char="●"/>
            </a:pPr>
            <a:r>
              <a:rPr lang="en-GB" sz="1000">
                <a:solidFill>
                  <a:srgbClr val="434343"/>
                </a:solidFill>
              </a:rPr>
              <a:t>It calls </a:t>
            </a:r>
            <a:r>
              <a:rPr b="1" lang="en-GB" sz="1000">
                <a:solidFill>
                  <a:srgbClr val="434343"/>
                </a:solidFill>
              </a:rPr>
              <a:t>input handler</a:t>
            </a:r>
            <a:r>
              <a:rPr lang="en-GB" sz="1000">
                <a:solidFill>
                  <a:srgbClr val="434343"/>
                </a:solidFill>
              </a:rPr>
              <a:t> to normalize the user query</a:t>
            </a:r>
            <a:endParaRPr sz="1000">
              <a:solidFill>
                <a:srgbClr val="434343"/>
              </a:solidFill>
            </a:endParaRPr>
          </a:p>
          <a:p>
            <a:pPr indent="-292100" lvl="0" marL="457200" rtl="0" algn="l">
              <a:spcBef>
                <a:spcPts val="0"/>
              </a:spcBef>
              <a:spcAft>
                <a:spcPts val="0"/>
              </a:spcAft>
              <a:buClr>
                <a:srgbClr val="434343"/>
              </a:buClr>
              <a:buSzPts val="1000"/>
              <a:buChar char="●"/>
            </a:pPr>
            <a:r>
              <a:rPr lang="en-GB" sz="1000">
                <a:solidFill>
                  <a:srgbClr val="434343"/>
                </a:solidFill>
              </a:rPr>
              <a:t>It calls the </a:t>
            </a:r>
            <a:r>
              <a:rPr b="1" lang="en-GB" sz="1000">
                <a:solidFill>
                  <a:srgbClr val="434343"/>
                </a:solidFill>
              </a:rPr>
              <a:t>memory</a:t>
            </a:r>
            <a:r>
              <a:rPr lang="en-GB" sz="1000">
                <a:solidFill>
                  <a:srgbClr val="434343"/>
                </a:solidFill>
              </a:rPr>
              <a:t> module to get past interactions</a:t>
            </a:r>
            <a:endParaRPr sz="1000">
              <a:solidFill>
                <a:srgbClr val="434343"/>
              </a:solidFill>
            </a:endParaRPr>
          </a:p>
          <a:p>
            <a:pPr indent="-292100" lvl="0" marL="457200" rtl="0" algn="l">
              <a:spcBef>
                <a:spcPts val="0"/>
              </a:spcBef>
              <a:spcAft>
                <a:spcPts val="0"/>
              </a:spcAft>
              <a:buClr>
                <a:srgbClr val="434343"/>
              </a:buClr>
              <a:buSzPts val="1000"/>
              <a:buChar char="●"/>
            </a:pPr>
            <a:r>
              <a:rPr lang="en-GB" sz="1000">
                <a:solidFill>
                  <a:srgbClr val="434343"/>
                </a:solidFill>
              </a:rPr>
              <a:t>It calls the </a:t>
            </a:r>
            <a:r>
              <a:rPr b="1" lang="en-GB" sz="1000">
                <a:solidFill>
                  <a:srgbClr val="434343"/>
                </a:solidFill>
              </a:rPr>
              <a:t>RAG</a:t>
            </a:r>
            <a:r>
              <a:rPr lang="en-GB" sz="1000">
                <a:solidFill>
                  <a:srgbClr val="434343"/>
                </a:solidFill>
              </a:rPr>
              <a:t> to extract indicators and fact data, and merges the 2k chunks</a:t>
            </a:r>
            <a:endParaRPr sz="1000">
              <a:solidFill>
                <a:srgbClr val="434343"/>
              </a:solidFill>
            </a:endParaRPr>
          </a:p>
          <a:p>
            <a:pPr indent="-292100" lvl="0" marL="457200" rtl="0" algn="l">
              <a:spcBef>
                <a:spcPts val="0"/>
              </a:spcBef>
              <a:spcAft>
                <a:spcPts val="0"/>
              </a:spcAft>
              <a:buClr>
                <a:srgbClr val="434343"/>
              </a:buClr>
              <a:buSzPts val="1000"/>
              <a:buChar char="●"/>
            </a:pPr>
            <a:r>
              <a:rPr lang="en-GB" sz="1000">
                <a:solidFill>
                  <a:srgbClr val="434343"/>
                </a:solidFill>
              </a:rPr>
              <a:t>It filters past interactions and 2k chunks</a:t>
            </a:r>
            <a:endParaRPr sz="1000">
              <a:solidFill>
                <a:srgbClr val="434343"/>
              </a:solidFill>
            </a:endParaRPr>
          </a:p>
          <a:p>
            <a:pPr indent="-292100" lvl="0" marL="457200" rtl="0" algn="l">
              <a:spcBef>
                <a:spcPts val="0"/>
              </a:spcBef>
              <a:spcAft>
                <a:spcPts val="0"/>
              </a:spcAft>
              <a:buClr>
                <a:srgbClr val="434343"/>
              </a:buClr>
              <a:buSzPts val="1000"/>
              <a:buChar char="●"/>
            </a:pPr>
            <a:r>
              <a:rPr lang="en-GB" sz="1000">
                <a:solidFill>
                  <a:srgbClr val="434343"/>
                </a:solidFill>
              </a:rPr>
              <a:t>It calls the </a:t>
            </a:r>
            <a:r>
              <a:rPr b="1" lang="en-GB" sz="1000">
                <a:solidFill>
                  <a:srgbClr val="434343"/>
                </a:solidFill>
              </a:rPr>
              <a:t>prompt builder</a:t>
            </a:r>
            <a:r>
              <a:rPr lang="en-GB" sz="1000">
                <a:solidFill>
                  <a:srgbClr val="434343"/>
                </a:solidFill>
              </a:rPr>
              <a:t> to build the prompt</a:t>
            </a:r>
            <a:endParaRPr sz="1000">
              <a:solidFill>
                <a:srgbClr val="434343"/>
              </a:solidFill>
            </a:endParaRPr>
          </a:p>
          <a:p>
            <a:pPr indent="-292100" lvl="0" marL="457200" rtl="0" algn="l">
              <a:spcBef>
                <a:spcPts val="0"/>
              </a:spcBef>
              <a:spcAft>
                <a:spcPts val="0"/>
              </a:spcAft>
              <a:buClr>
                <a:srgbClr val="434343"/>
              </a:buClr>
              <a:buSzPts val="1000"/>
              <a:buChar char="●"/>
            </a:pPr>
            <a:r>
              <a:rPr lang="en-GB" sz="1000">
                <a:solidFill>
                  <a:srgbClr val="434343"/>
                </a:solidFill>
              </a:rPr>
              <a:t>It sends the prompt to an LLM to get the answer</a:t>
            </a:r>
            <a:endParaRPr sz="1000">
              <a:solidFill>
                <a:srgbClr val="434343"/>
              </a:solidFill>
            </a:endParaRPr>
          </a:p>
          <a:p>
            <a:pPr indent="-292100" lvl="0" marL="457200" rtl="0" algn="l">
              <a:spcBef>
                <a:spcPts val="0"/>
              </a:spcBef>
              <a:spcAft>
                <a:spcPts val="0"/>
              </a:spcAft>
              <a:buClr>
                <a:srgbClr val="434343"/>
              </a:buClr>
              <a:buSzPts val="1000"/>
              <a:buChar char="●"/>
            </a:pPr>
            <a:r>
              <a:rPr lang="en-GB" sz="1000">
                <a:solidFill>
                  <a:srgbClr val="434343"/>
                </a:solidFill>
              </a:rPr>
              <a:t>It updates the </a:t>
            </a:r>
            <a:r>
              <a:rPr b="1" lang="en-GB" sz="1000">
                <a:solidFill>
                  <a:srgbClr val="434343"/>
                </a:solidFill>
              </a:rPr>
              <a:t>memory</a:t>
            </a:r>
            <a:r>
              <a:rPr lang="en-GB" sz="1000">
                <a:solidFill>
                  <a:srgbClr val="434343"/>
                </a:solidFill>
              </a:rPr>
              <a:t> with this new interaction (query and answer)</a:t>
            </a:r>
            <a:endParaRPr sz="1000">
              <a:solidFill>
                <a:srgbClr val="43434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8"/>
          <p:cNvSpPr txBox="1"/>
          <p:nvPr>
            <p:ph type="title"/>
          </p:nvPr>
        </p:nvSpPr>
        <p:spPr>
          <a:xfrm>
            <a:off x="306175" y="273100"/>
            <a:ext cx="689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520">
                <a:solidFill>
                  <a:srgbClr val="1D2E4E"/>
                </a:solidFill>
              </a:rPr>
              <a:t>Method - Application</a:t>
            </a:r>
            <a:endParaRPr b="1" sz="2220">
              <a:solidFill>
                <a:srgbClr val="1D2E4E"/>
              </a:solidFill>
              <a:latin typeface="Albert Sans"/>
              <a:ea typeface="Albert Sans"/>
              <a:cs typeface="Albert Sans"/>
              <a:sym typeface="Albert Sans"/>
            </a:endParaRPr>
          </a:p>
        </p:txBody>
      </p:sp>
      <p:sp>
        <p:nvSpPr>
          <p:cNvPr id="331" name="Google Shape;331;p28"/>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2" name="Google Shape;332;p28"/>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333" name="Google Shape;333;p28"/>
          <p:cNvSpPr txBox="1"/>
          <p:nvPr/>
        </p:nvSpPr>
        <p:spPr>
          <a:xfrm>
            <a:off x="306175" y="3468325"/>
            <a:ext cx="2290500" cy="1020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800"/>
              </a:spcBef>
              <a:spcAft>
                <a:spcPts val="0"/>
              </a:spcAft>
              <a:buNone/>
            </a:pPr>
            <a:r>
              <a:rPr b="1" lang="en-GB" sz="1200">
                <a:solidFill>
                  <a:schemeClr val="dk1"/>
                </a:solidFill>
              </a:rPr>
              <a:t>Back-end</a:t>
            </a:r>
            <a:endParaRPr b="1" sz="1200">
              <a:solidFill>
                <a:schemeClr val="dk1"/>
              </a:solidFill>
            </a:endParaRPr>
          </a:p>
          <a:p>
            <a:pPr indent="0" lvl="0" marL="0" rtl="0" algn="ctr">
              <a:lnSpc>
                <a:spcPct val="100000"/>
              </a:lnSpc>
              <a:spcBef>
                <a:spcPts val="800"/>
              </a:spcBef>
              <a:spcAft>
                <a:spcPts val="0"/>
              </a:spcAft>
              <a:buNone/>
            </a:pPr>
            <a:r>
              <a:rPr b="1" lang="en-GB" sz="900">
                <a:solidFill>
                  <a:schemeClr val="dk1"/>
                </a:solidFill>
              </a:rPr>
              <a:t>(REST APIs)</a:t>
            </a:r>
            <a:endParaRPr sz="900">
              <a:solidFill>
                <a:schemeClr val="dk1"/>
              </a:solidFill>
            </a:endParaRPr>
          </a:p>
          <a:p>
            <a:pPr indent="0" lvl="0" marL="0" rtl="0" algn="ctr">
              <a:lnSpc>
                <a:spcPct val="100000"/>
              </a:lnSpc>
              <a:spcBef>
                <a:spcPts val="800"/>
              </a:spcBef>
              <a:spcAft>
                <a:spcPts val="500"/>
              </a:spcAft>
              <a:buNone/>
            </a:pPr>
            <a:r>
              <a:rPr lang="en-GB" sz="1000">
                <a:solidFill>
                  <a:schemeClr val="dk1"/>
                </a:solidFill>
              </a:rPr>
              <a:t>Handles system operations and provides results to the frontend</a:t>
            </a:r>
            <a:endParaRPr sz="1000">
              <a:solidFill>
                <a:schemeClr val="dk1"/>
              </a:solidFill>
            </a:endParaRPr>
          </a:p>
        </p:txBody>
      </p:sp>
      <p:pic>
        <p:nvPicPr>
          <p:cNvPr id="334" name="Google Shape;334;p28"/>
          <p:cNvPicPr preferRelativeResize="0"/>
          <p:nvPr/>
        </p:nvPicPr>
        <p:blipFill>
          <a:blip r:embed="rId4">
            <a:alphaModFix/>
          </a:blip>
          <a:stretch>
            <a:fillRect/>
          </a:stretch>
        </p:blipFill>
        <p:spPr>
          <a:xfrm>
            <a:off x="3969250" y="2605550"/>
            <a:ext cx="1415382" cy="827700"/>
          </a:xfrm>
          <a:prstGeom prst="rect">
            <a:avLst/>
          </a:prstGeom>
          <a:noFill/>
          <a:ln>
            <a:noFill/>
          </a:ln>
        </p:spPr>
      </p:pic>
      <p:pic>
        <p:nvPicPr>
          <p:cNvPr id="335" name="Google Shape;335;p28"/>
          <p:cNvPicPr preferRelativeResize="0"/>
          <p:nvPr/>
        </p:nvPicPr>
        <p:blipFill>
          <a:blip r:embed="rId5">
            <a:alphaModFix/>
          </a:blip>
          <a:stretch>
            <a:fillRect/>
          </a:stretch>
        </p:blipFill>
        <p:spPr>
          <a:xfrm>
            <a:off x="911625" y="2605538"/>
            <a:ext cx="827712" cy="827712"/>
          </a:xfrm>
          <a:prstGeom prst="rect">
            <a:avLst/>
          </a:prstGeom>
          <a:noFill/>
          <a:ln>
            <a:noFill/>
          </a:ln>
        </p:spPr>
      </p:pic>
      <p:pic>
        <p:nvPicPr>
          <p:cNvPr id="336" name="Google Shape;336;p28"/>
          <p:cNvPicPr preferRelativeResize="0"/>
          <p:nvPr/>
        </p:nvPicPr>
        <p:blipFill>
          <a:blip r:embed="rId6">
            <a:alphaModFix/>
          </a:blip>
          <a:stretch>
            <a:fillRect/>
          </a:stretch>
        </p:blipFill>
        <p:spPr>
          <a:xfrm>
            <a:off x="3239375" y="2716363"/>
            <a:ext cx="641149" cy="641149"/>
          </a:xfrm>
          <a:prstGeom prst="rect">
            <a:avLst/>
          </a:prstGeom>
          <a:noFill/>
          <a:ln>
            <a:noFill/>
          </a:ln>
        </p:spPr>
      </p:pic>
      <p:pic>
        <p:nvPicPr>
          <p:cNvPr id="337" name="Google Shape;337;p28"/>
          <p:cNvPicPr preferRelativeResize="0"/>
          <p:nvPr/>
        </p:nvPicPr>
        <p:blipFill>
          <a:blip r:embed="rId7">
            <a:alphaModFix/>
          </a:blip>
          <a:stretch>
            <a:fillRect/>
          </a:stretch>
        </p:blipFill>
        <p:spPr>
          <a:xfrm>
            <a:off x="2565025" y="1038024"/>
            <a:ext cx="738900" cy="738900"/>
          </a:xfrm>
          <a:prstGeom prst="rect">
            <a:avLst/>
          </a:prstGeom>
          <a:noFill/>
          <a:ln>
            <a:noFill/>
          </a:ln>
        </p:spPr>
      </p:pic>
      <p:sp>
        <p:nvSpPr>
          <p:cNvPr id="338" name="Google Shape;338;p28"/>
          <p:cNvSpPr txBox="1"/>
          <p:nvPr/>
        </p:nvSpPr>
        <p:spPr>
          <a:xfrm>
            <a:off x="3085700" y="3536700"/>
            <a:ext cx="2041800" cy="831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200"/>
              </a:spcBef>
              <a:spcAft>
                <a:spcPts val="0"/>
              </a:spcAft>
              <a:buNone/>
            </a:pPr>
            <a:r>
              <a:rPr b="1" lang="en-GB" sz="1200">
                <a:solidFill>
                  <a:schemeClr val="dk1"/>
                </a:solidFill>
              </a:rPr>
              <a:t>Front-end</a:t>
            </a:r>
            <a:endParaRPr b="1" sz="1200">
              <a:solidFill>
                <a:schemeClr val="dk1"/>
              </a:solidFill>
            </a:endParaRPr>
          </a:p>
          <a:p>
            <a:pPr indent="0" lvl="0" marL="0" rtl="0" algn="ctr">
              <a:lnSpc>
                <a:spcPct val="100000"/>
              </a:lnSpc>
              <a:spcBef>
                <a:spcPts val="1200"/>
              </a:spcBef>
              <a:spcAft>
                <a:spcPts val="1200"/>
              </a:spcAft>
              <a:buNone/>
            </a:pPr>
            <a:r>
              <a:rPr lang="en-GB" sz="1000">
                <a:solidFill>
                  <a:schemeClr val="dk1"/>
                </a:solidFill>
              </a:rPr>
              <a:t>User interface for interacting with the backend, built with Streamlit</a:t>
            </a:r>
            <a:endParaRPr sz="1000">
              <a:solidFill>
                <a:schemeClr val="dk1"/>
              </a:solidFill>
            </a:endParaRPr>
          </a:p>
        </p:txBody>
      </p:sp>
      <p:cxnSp>
        <p:nvCxnSpPr>
          <p:cNvPr id="339" name="Google Shape;339;p28"/>
          <p:cNvCxnSpPr>
            <a:stCxn id="335" idx="0"/>
            <a:endCxn id="337" idx="2"/>
          </p:cNvCxnSpPr>
          <p:nvPr/>
        </p:nvCxnSpPr>
        <p:spPr>
          <a:xfrm rot="-5400000">
            <a:off x="1715631" y="1386788"/>
            <a:ext cx="828600" cy="1608900"/>
          </a:xfrm>
          <a:prstGeom prst="bentConnector3">
            <a:avLst>
              <a:gd fmla="val 50001" name="adj1"/>
            </a:avLst>
          </a:prstGeom>
          <a:noFill/>
          <a:ln cap="flat" cmpd="sng" w="9525">
            <a:solidFill>
              <a:schemeClr val="dk2"/>
            </a:solidFill>
            <a:prstDash val="solid"/>
            <a:round/>
            <a:headEnd len="med" w="med" type="none"/>
            <a:tailEnd len="med" w="med" type="stealth"/>
          </a:ln>
        </p:spPr>
      </p:cxnSp>
      <p:cxnSp>
        <p:nvCxnSpPr>
          <p:cNvPr id="340" name="Google Shape;340;p28"/>
          <p:cNvCxnSpPr>
            <a:stCxn id="334" idx="0"/>
            <a:endCxn id="337" idx="2"/>
          </p:cNvCxnSpPr>
          <p:nvPr/>
        </p:nvCxnSpPr>
        <p:spPr>
          <a:xfrm flipH="1" rot="5400000">
            <a:off x="3391441" y="1320050"/>
            <a:ext cx="828600" cy="1742400"/>
          </a:xfrm>
          <a:prstGeom prst="bentConnector3">
            <a:avLst>
              <a:gd fmla="val 50002" name="adj1"/>
            </a:avLst>
          </a:prstGeom>
          <a:noFill/>
          <a:ln cap="flat" cmpd="sng" w="9525">
            <a:solidFill>
              <a:schemeClr val="dk2"/>
            </a:solidFill>
            <a:prstDash val="solid"/>
            <a:round/>
            <a:headEnd len="med" w="med" type="none"/>
            <a:tailEnd len="med" w="med" type="none"/>
          </a:ln>
        </p:spPr>
      </p:cxnSp>
      <p:sp>
        <p:nvSpPr>
          <p:cNvPr id="341" name="Google Shape;341;p28"/>
          <p:cNvSpPr txBox="1"/>
          <p:nvPr/>
        </p:nvSpPr>
        <p:spPr>
          <a:xfrm>
            <a:off x="5981638" y="1242113"/>
            <a:ext cx="2170800" cy="36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1200"/>
              </a:spcAft>
              <a:buNone/>
            </a:pPr>
            <a:r>
              <a:rPr b="1" lang="en-GB" sz="1200">
                <a:solidFill>
                  <a:schemeClr val="dk1"/>
                </a:solidFill>
              </a:rPr>
              <a:t>Features implemented</a:t>
            </a:r>
            <a:endParaRPr sz="1100">
              <a:solidFill>
                <a:schemeClr val="dk1"/>
              </a:solidFill>
            </a:endParaRPr>
          </a:p>
        </p:txBody>
      </p:sp>
      <p:grpSp>
        <p:nvGrpSpPr>
          <p:cNvPr id="342" name="Google Shape;342;p28"/>
          <p:cNvGrpSpPr/>
          <p:nvPr/>
        </p:nvGrpSpPr>
        <p:grpSpPr>
          <a:xfrm>
            <a:off x="5681675" y="1660462"/>
            <a:ext cx="2770729" cy="2713329"/>
            <a:chOff x="2378233" y="160712"/>
            <a:chExt cx="4286400" cy="4197600"/>
          </a:xfrm>
        </p:grpSpPr>
        <p:sp>
          <p:nvSpPr>
            <p:cNvPr id="343" name="Google Shape;343;p28"/>
            <p:cNvSpPr/>
            <p:nvPr/>
          </p:nvSpPr>
          <p:spPr>
            <a:xfrm>
              <a:off x="2378233" y="160712"/>
              <a:ext cx="4286400" cy="4197600"/>
            </a:xfrm>
            <a:prstGeom prst="roundRect">
              <a:avLst>
                <a:gd fmla="val 16667" name="adj"/>
              </a:avLst>
            </a:prstGeom>
            <a:solidFill>
              <a:srgbClr val="F3F3F3"/>
            </a:solidFill>
            <a:ln>
              <a:noFill/>
            </a:ln>
          </p:spPr>
          <p:txBody>
            <a:bodyPr anchorCtr="0" anchor="ctr" bIns="59100" lIns="59100" spcFirstLastPara="1" rIns="59100" wrap="square" tIns="59100">
              <a:noAutofit/>
            </a:bodyPr>
            <a:lstStyle/>
            <a:p>
              <a:pPr indent="0" lvl="0" marL="0" rtl="0" algn="ctr">
                <a:spcBef>
                  <a:spcPts val="0"/>
                </a:spcBef>
                <a:spcAft>
                  <a:spcPts val="0"/>
                </a:spcAft>
                <a:buNone/>
              </a:pPr>
              <a:r>
                <a:t/>
              </a:r>
              <a:endParaRPr sz="904">
                <a:latin typeface="Work Sans"/>
                <a:ea typeface="Work Sans"/>
                <a:cs typeface="Work Sans"/>
                <a:sym typeface="Work Sans"/>
              </a:endParaRPr>
            </a:p>
          </p:txBody>
        </p:sp>
        <p:sp>
          <p:nvSpPr>
            <p:cNvPr id="344" name="Google Shape;344;p28"/>
            <p:cNvSpPr/>
            <p:nvPr/>
          </p:nvSpPr>
          <p:spPr>
            <a:xfrm>
              <a:off x="2868366" y="1143414"/>
              <a:ext cx="483000" cy="483000"/>
            </a:xfrm>
            <a:prstGeom prst="roundRect">
              <a:avLst>
                <a:gd fmla="val 50000" name="adj"/>
              </a:avLst>
            </a:prstGeom>
            <a:solidFill>
              <a:srgbClr val="1D2E4E"/>
            </a:solidFill>
            <a:ln>
              <a:noFill/>
            </a:ln>
          </p:spPr>
          <p:txBody>
            <a:bodyPr anchorCtr="0" anchor="ctr" bIns="0" lIns="59100" spcFirstLastPara="1" rIns="59100" wrap="square" tIns="0">
              <a:noAutofit/>
            </a:bodyPr>
            <a:lstStyle/>
            <a:p>
              <a:pPr indent="0" lvl="0" marL="0" rtl="0" algn="ctr">
                <a:spcBef>
                  <a:spcPts val="0"/>
                </a:spcBef>
                <a:spcAft>
                  <a:spcPts val="0"/>
                </a:spcAft>
                <a:buNone/>
              </a:pPr>
              <a:r>
                <a:rPr b="1" lang="en-GB" sz="775">
                  <a:solidFill>
                    <a:schemeClr val="lt1"/>
                  </a:solidFill>
                  <a:latin typeface="Work Sans"/>
                  <a:ea typeface="Work Sans"/>
                  <a:cs typeface="Work Sans"/>
                  <a:sym typeface="Work Sans"/>
                </a:rPr>
                <a:t>2</a:t>
              </a:r>
              <a:endParaRPr b="1" sz="775">
                <a:solidFill>
                  <a:schemeClr val="lt1"/>
                </a:solidFill>
                <a:latin typeface="Work Sans"/>
                <a:ea typeface="Work Sans"/>
                <a:cs typeface="Work Sans"/>
                <a:sym typeface="Work Sans"/>
              </a:endParaRPr>
            </a:p>
          </p:txBody>
        </p:sp>
        <p:sp>
          <p:nvSpPr>
            <p:cNvPr id="345" name="Google Shape;345;p28"/>
            <p:cNvSpPr/>
            <p:nvPr/>
          </p:nvSpPr>
          <p:spPr>
            <a:xfrm>
              <a:off x="2868366" y="549895"/>
              <a:ext cx="483000" cy="483000"/>
            </a:xfrm>
            <a:prstGeom prst="roundRect">
              <a:avLst>
                <a:gd fmla="val 50000" name="adj"/>
              </a:avLst>
            </a:prstGeom>
            <a:solidFill>
              <a:srgbClr val="1D2E4E"/>
            </a:solidFill>
            <a:ln>
              <a:noFill/>
            </a:ln>
          </p:spPr>
          <p:txBody>
            <a:bodyPr anchorCtr="0" anchor="ctr" bIns="0" lIns="59100" spcFirstLastPara="1" rIns="59100" wrap="square" tIns="0">
              <a:noAutofit/>
            </a:bodyPr>
            <a:lstStyle/>
            <a:p>
              <a:pPr indent="0" lvl="0" marL="0" rtl="0" algn="ctr">
                <a:spcBef>
                  <a:spcPts val="0"/>
                </a:spcBef>
                <a:spcAft>
                  <a:spcPts val="0"/>
                </a:spcAft>
                <a:buNone/>
              </a:pPr>
              <a:r>
                <a:rPr b="1" lang="en-GB" sz="775">
                  <a:solidFill>
                    <a:schemeClr val="lt1"/>
                  </a:solidFill>
                  <a:latin typeface="Work Sans"/>
                  <a:ea typeface="Work Sans"/>
                  <a:cs typeface="Work Sans"/>
                  <a:sym typeface="Work Sans"/>
                </a:rPr>
                <a:t>1</a:t>
              </a:r>
              <a:endParaRPr b="1" sz="775">
                <a:solidFill>
                  <a:schemeClr val="lt1"/>
                </a:solidFill>
                <a:latin typeface="Work Sans"/>
                <a:ea typeface="Work Sans"/>
                <a:cs typeface="Work Sans"/>
                <a:sym typeface="Work Sans"/>
              </a:endParaRPr>
            </a:p>
          </p:txBody>
        </p:sp>
        <p:sp>
          <p:nvSpPr>
            <p:cNvPr id="346" name="Google Shape;346;p28"/>
            <p:cNvSpPr txBox="1"/>
            <p:nvPr/>
          </p:nvSpPr>
          <p:spPr>
            <a:xfrm>
              <a:off x="3492950" y="607643"/>
              <a:ext cx="2880300" cy="483000"/>
            </a:xfrm>
            <a:prstGeom prst="rect">
              <a:avLst/>
            </a:prstGeom>
            <a:noFill/>
            <a:ln>
              <a:noFill/>
            </a:ln>
          </p:spPr>
          <p:txBody>
            <a:bodyPr anchorCtr="0" anchor="t" bIns="0" lIns="0" spcFirstLastPara="1" rIns="59100" wrap="square" tIns="59100">
              <a:normAutofit/>
            </a:bodyPr>
            <a:lstStyle/>
            <a:p>
              <a:pPr indent="0" lvl="0" marL="0" rtl="0" algn="l">
                <a:spcBef>
                  <a:spcPts val="0"/>
                </a:spcBef>
                <a:spcAft>
                  <a:spcPts val="0"/>
                </a:spcAft>
                <a:buNone/>
              </a:pPr>
              <a:r>
                <a:rPr lang="en-GB" sz="1000">
                  <a:latin typeface="Plus Jakarta Sans"/>
                  <a:ea typeface="Plus Jakarta Sans"/>
                  <a:cs typeface="Plus Jakarta Sans"/>
                  <a:sym typeface="Plus Jakarta Sans"/>
                </a:rPr>
                <a:t>Authentication</a:t>
              </a:r>
              <a:endParaRPr sz="1000">
                <a:latin typeface="Plus Jakarta Sans"/>
                <a:ea typeface="Plus Jakarta Sans"/>
                <a:cs typeface="Plus Jakarta Sans"/>
                <a:sym typeface="Plus Jakarta Sans"/>
              </a:endParaRPr>
            </a:p>
          </p:txBody>
        </p:sp>
        <p:sp>
          <p:nvSpPr>
            <p:cNvPr id="347" name="Google Shape;347;p28"/>
            <p:cNvSpPr txBox="1"/>
            <p:nvPr/>
          </p:nvSpPr>
          <p:spPr>
            <a:xfrm>
              <a:off x="3492946" y="1796697"/>
              <a:ext cx="2880300" cy="483000"/>
            </a:xfrm>
            <a:prstGeom prst="rect">
              <a:avLst/>
            </a:prstGeom>
            <a:noFill/>
            <a:ln>
              <a:noFill/>
            </a:ln>
          </p:spPr>
          <p:txBody>
            <a:bodyPr anchorCtr="0" anchor="t" bIns="0" lIns="0" spcFirstLastPara="1" rIns="59100" wrap="square" tIns="59100">
              <a:normAutofit/>
            </a:bodyPr>
            <a:lstStyle/>
            <a:p>
              <a:pPr indent="0" lvl="0" marL="0" rtl="0" algn="l">
                <a:spcBef>
                  <a:spcPts val="0"/>
                </a:spcBef>
                <a:spcAft>
                  <a:spcPts val="0"/>
                </a:spcAft>
                <a:buNone/>
              </a:pPr>
              <a:r>
                <a:rPr lang="en-GB" sz="1000">
                  <a:latin typeface="Plus Jakarta Sans"/>
                  <a:ea typeface="Plus Jakarta Sans"/>
                  <a:cs typeface="Plus Jakarta Sans"/>
                  <a:sym typeface="Plus Jakarta Sans"/>
                </a:rPr>
                <a:t>Past chat selection</a:t>
              </a:r>
              <a:endParaRPr sz="1000">
                <a:latin typeface="Plus Jakarta Sans"/>
                <a:ea typeface="Plus Jakarta Sans"/>
                <a:cs typeface="Plus Jakarta Sans"/>
                <a:sym typeface="Plus Jakarta Sans"/>
              </a:endParaRPr>
            </a:p>
          </p:txBody>
        </p:sp>
        <p:sp>
          <p:nvSpPr>
            <p:cNvPr id="348" name="Google Shape;348;p28"/>
            <p:cNvSpPr/>
            <p:nvPr/>
          </p:nvSpPr>
          <p:spPr>
            <a:xfrm>
              <a:off x="2868366" y="2330517"/>
              <a:ext cx="483000" cy="483000"/>
            </a:xfrm>
            <a:prstGeom prst="roundRect">
              <a:avLst>
                <a:gd fmla="val 50000" name="adj"/>
              </a:avLst>
            </a:prstGeom>
            <a:solidFill>
              <a:srgbClr val="1D2E4E"/>
            </a:solidFill>
            <a:ln>
              <a:noFill/>
            </a:ln>
          </p:spPr>
          <p:txBody>
            <a:bodyPr anchorCtr="0" anchor="ctr" bIns="0" lIns="59100" spcFirstLastPara="1" rIns="59100" wrap="square" tIns="0">
              <a:noAutofit/>
            </a:bodyPr>
            <a:lstStyle/>
            <a:p>
              <a:pPr indent="0" lvl="0" marL="0" rtl="0" algn="ctr">
                <a:spcBef>
                  <a:spcPts val="0"/>
                </a:spcBef>
                <a:spcAft>
                  <a:spcPts val="0"/>
                </a:spcAft>
                <a:buNone/>
              </a:pPr>
              <a:r>
                <a:rPr b="1" lang="en-GB" sz="775">
                  <a:solidFill>
                    <a:schemeClr val="lt1"/>
                  </a:solidFill>
                  <a:latin typeface="Work Sans"/>
                  <a:ea typeface="Work Sans"/>
                  <a:cs typeface="Work Sans"/>
                  <a:sym typeface="Work Sans"/>
                </a:rPr>
                <a:t>4</a:t>
              </a:r>
              <a:endParaRPr b="1" sz="775">
                <a:solidFill>
                  <a:schemeClr val="lt1"/>
                </a:solidFill>
                <a:latin typeface="Work Sans"/>
                <a:ea typeface="Work Sans"/>
                <a:cs typeface="Work Sans"/>
                <a:sym typeface="Work Sans"/>
              </a:endParaRPr>
            </a:p>
          </p:txBody>
        </p:sp>
        <p:sp>
          <p:nvSpPr>
            <p:cNvPr id="349" name="Google Shape;349;p28"/>
            <p:cNvSpPr txBox="1"/>
            <p:nvPr/>
          </p:nvSpPr>
          <p:spPr>
            <a:xfrm>
              <a:off x="3492950" y="2407049"/>
              <a:ext cx="2880300" cy="483000"/>
            </a:xfrm>
            <a:prstGeom prst="rect">
              <a:avLst/>
            </a:prstGeom>
            <a:noFill/>
            <a:ln>
              <a:noFill/>
            </a:ln>
          </p:spPr>
          <p:txBody>
            <a:bodyPr anchorCtr="0" anchor="t" bIns="0" lIns="0" spcFirstLastPara="1" rIns="59100" wrap="square" tIns="59100">
              <a:normAutofit/>
            </a:bodyPr>
            <a:lstStyle/>
            <a:p>
              <a:pPr indent="0" lvl="0" marL="0" rtl="0" algn="l">
                <a:spcBef>
                  <a:spcPts val="0"/>
                </a:spcBef>
                <a:spcAft>
                  <a:spcPts val="0"/>
                </a:spcAft>
                <a:buNone/>
              </a:pPr>
              <a:r>
                <a:rPr lang="en-GB" sz="1000">
                  <a:latin typeface="Plus Jakarta Sans"/>
                  <a:ea typeface="Plus Jakarta Sans"/>
                  <a:cs typeface="Plus Jakarta Sans"/>
                  <a:sym typeface="Plus Jakarta Sans"/>
                </a:rPr>
                <a:t>Context customization</a:t>
              </a:r>
              <a:endParaRPr sz="1000">
                <a:latin typeface="Plus Jakarta Sans"/>
                <a:ea typeface="Plus Jakarta Sans"/>
                <a:cs typeface="Plus Jakarta Sans"/>
                <a:sym typeface="Plus Jakarta Sans"/>
              </a:endParaRPr>
            </a:p>
          </p:txBody>
        </p:sp>
        <p:sp>
          <p:nvSpPr>
            <p:cNvPr id="350" name="Google Shape;350;p28"/>
            <p:cNvSpPr/>
            <p:nvPr/>
          </p:nvSpPr>
          <p:spPr>
            <a:xfrm>
              <a:off x="2868366" y="2924093"/>
              <a:ext cx="483000" cy="483000"/>
            </a:xfrm>
            <a:prstGeom prst="roundRect">
              <a:avLst>
                <a:gd fmla="val 50000" name="adj"/>
              </a:avLst>
            </a:prstGeom>
            <a:solidFill>
              <a:srgbClr val="1D2E4E"/>
            </a:solidFill>
            <a:ln>
              <a:noFill/>
            </a:ln>
          </p:spPr>
          <p:txBody>
            <a:bodyPr anchorCtr="0" anchor="ctr" bIns="0" lIns="59100" spcFirstLastPara="1" rIns="59100" wrap="square" tIns="0">
              <a:noAutofit/>
            </a:bodyPr>
            <a:lstStyle/>
            <a:p>
              <a:pPr indent="0" lvl="0" marL="0" rtl="0" algn="ctr">
                <a:spcBef>
                  <a:spcPts val="0"/>
                </a:spcBef>
                <a:spcAft>
                  <a:spcPts val="0"/>
                </a:spcAft>
                <a:buNone/>
              </a:pPr>
              <a:r>
                <a:rPr b="1" lang="en-GB" sz="775">
                  <a:solidFill>
                    <a:schemeClr val="lt1"/>
                  </a:solidFill>
                  <a:latin typeface="Work Sans"/>
                  <a:ea typeface="Work Sans"/>
                  <a:cs typeface="Work Sans"/>
                  <a:sym typeface="Work Sans"/>
                </a:rPr>
                <a:t>5</a:t>
              </a:r>
              <a:endParaRPr b="1" sz="775">
                <a:solidFill>
                  <a:schemeClr val="lt1"/>
                </a:solidFill>
                <a:latin typeface="Work Sans"/>
                <a:ea typeface="Work Sans"/>
                <a:cs typeface="Work Sans"/>
                <a:sym typeface="Work Sans"/>
              </a:endParaRPr>
            </a:p>
          </p:txBody>
        </p:sp>
        <p:sp>
          <p:nvSpPr>
            <p:cNvPr id="351" name="Google Shape;351;p28"/>
            <p:cNvSpPr txBox="1"/>
            <p:nvPr/>
          </p:nvSpPr>
          <p:spPr>
            <a:xfrm>
              <a:off x="3492950" y="3017414"/>
              <a:ext cx="2880300" cy="483000"/>
            </a:xfrm>
            <a:prstGeom prst="rect">
              <a:avLst/>
            </a:prstGeom>
            <a:noFill/>
            <a:ln>
              <a:noFill/>
            </a:ln>
          </p:spPr>
          <p:txBody>
            <a:bodyPr anchorCtr="0" anchor="t" bIns="0" lIns="0" spcFirstLastPara="1" rIns="59100" wrap="square" tIns="59100">
              <a:normAutofit fontScale="92500"/>
            </a:bodyPr>
            <a:lstStyle/>
            <a:p>
              <a:pPr indent="0" lvl="0" marL="0" rtl="0" algn="l">
                <a:spcBef>
                  <a:spcPts val="0"/>
                </a:spcBef>
                <a:spcAft>
                  <a:spcPts val="0"/>
                </a:spcAft>
                <a:buNone/>
              </a:pPr>
              <a:r>
                <a:rPr lang="en-GB" sz="1098">
                  <a:latin typeface="Plus Jakarta Sans"/>
                  <a:ea typeface="Plus Jakarta Sans"/>
                  <a:cs typeface="Plus Jakarta Sans"/>
                  <a:sym typeface="Plus Jakarta Sans"/>
                </a:rPr>
                <a:t>Persona name customization</a:t>
              </a:r>
              <a:endParaRPr sz="1098">
                <a:latin typeface="Plus Jakarta Sans"/>
                <a:ea typeface="Plus Jakarta Sans"/>
                <a:cs typeface="Plus Jakarta Sans"/>
                <a:sym typeface="Plus Jakarta Sans"/>
              </a:endParaRPr>
            </a:p>
          </p:txBody>
        </p:sp>
        <p:sp>
          <p:nvSpPr>
            <p:cNvPr id="352" name="Google Shape;352;p28"/>
            <p:cNvSpPr/>
            <p:nvPr/>
          </p:nvSpPr>
          <p:spPr>
            <a:xfrm>
              <a:off x="2868366" y="3517686"/>
              <a:ext cx="483000" cy="483000"/>
            </a:xfrm>
            <a:prstGeom prst="roundRect">
              <a:avLst>
                <a:gd fmla="val 50000" name="adj"/>
              </a:avLst>
            </a:prstGeom>
            <a:solidFill>
              <a:srgbClr val="1D2E4E"/>
            </a:solidFill>
            <a:ln>
              <a:noFill/>
            </a:ln>
          </p:spPr>
          <p:txBody>
            <a:bodyPr anchorCtr="0" anchor="ctr" bIns="0" lIns="59100" spcFirstLastPara="1" rIns="59100" wrap="square" tIns="0">
              <a:noAutofit/>
            </a:bodyPr>
            <a:lstStyle/>
            <a:p>
              <a:pPr indent="0" lvl="0" marL="0" rtl="0" algn="ctr">
                <a:spcBef>
                  <a:spcPts val="0"/>
                </a:spcBef>
                <a:spcAft>
                  <a:spcPts val="0"/>
                </a:spcAft>
                <a:buNone/>
              </a:pPr>
              <a:r>
                <a:rPr b="1" lang="en-GB" sz="775">
                  <a:solidFill>
                    <a:schemeClr val="lt1"/>
                  </a:solidFill>
                  <a:latin typeface="Work Sans"/>
                  <a:ea typeface="Work Sans"/>
                  <a:cs typeface="Work Sans"/>
                  <a:sym typeface="Work Sans"/>
                </a:rPr>
                <a:t>6</a:t>
              </a:r>
              <a:endParaRPr b="1" sz="775">
                <a:solidFill>
                  <a:schemeClr val="lt1"/>
                </a:solidFill>
                <a:latin typeface="Work Sans"/>
                <a:ea typeface="Work Sans"/>
                <a:cs typeface="Work Sans"/>
                <a:sym typeface="Work Sans"/>
              </a:endParaRPr>
            </a:p>
          </p:txBody>
        </p:sp>
        <p:sp>
          <p:nvSpPr>
            <p:cNvPr id="353" name="Google Shape;353;p28"/>
            <p:cNvSpPr txBox="1"/>
            <p:nvPr/>
          </p:nvSpPr>
          <p:spPr>
            <a:xfrm>
              <a:off x="3492950" y="3581074"/>
              <a:ext cx="2880300" cy="483000"/>
            </a:xfrm>
            <a:prstGeom prst="rect">
              <a:avLst/>
            </a:prstGeom>
            <a:noFill/>
            <a:ln>
              <a:noFill/>
            </a:ln>
          </p:spPr>
          <p:txBody>
            <a:bodyPr anchorCtr="0" anchor="t" bIns="0" lIns="0" spcFirstLastPara="1" rIns="59100" wrap="square" tIns="59100">
              <a:normAutofit/>
            </a:bodyPr>
            <a:lstStyle/>
            <a:p>
              <a:pPr indent="0" lvl="0" marL="0" rtl="0" algn="l">
                <a:spcBef>
                  <a:spcPts val="0"/>
                </a:spcBef>
                <a:spcAft>
                  <a:spcPts val="0"/>
                </a:spcAft>
                <a:buNone/>
              </a:pPr>
              <a:r>
                <a:rPr lang="en-GB" sz="1000">
                  <a:latin typeface="Plus Jakarta Sans"/>
                  <a:ea typeface="Plus Jakarta Sans"/>
                  <a:cs typeface="Plus Jakarta Sans"/>
                  <a:sym typeface="Plus Jakarta Sans"/>
                </a:rPr>
                <a:t>Persona information</a:t>
              </a:r>
              <a:endParaRPr sz="1000">
                <a:latin typeface="Plus Jakarta Sans"/>
                <a:ea typeface="Plus Jakarta Sans"/>
                <a:cs typeface="Plus Jakarta Sans"/>
                <a:sym typeface="Plus Jakarta Sans"/>
              </a:endParaRPr>
            </a:p>
          </p:txBody>
        </p:sp>
        <p:cxnSp>
          <p:nvCxnSpPr>
            <p:cNvPr id="354" name="Google Shape;354;p28"/>
            <p:cNvCxnSpPr/>
            <p:nvPr/>
          </p:nvCxnSpPr>
          <p:spPr>
            <a:xfrm flipH="1" rot="10800000">
              <a:off x="3109866" y="1022016"/>
              <a:ext cx="3135300" cy="6600"/>
            </a:xfrm>
            <a:prstGeom prst="straightConnector1">
              <a:avLst/>
            </a:prstGeom>
            <a:noFill/>
            <a:ln cap="flat" cmpd="sng" w="6175">
              <a:solidFill>
                <a:srgbClr val="1D2E4E"/>
              </a:solidFill>
              <a:prstDash val="solid"/>
              <a:round/>
              <a:headEnd len="med" w="med" type="none"/>
              <a:tailEnd len="med" w="med" type="none"/>
            </a:ln>
          </p:spPr>
        </p:cxnSp>
        <p:cxnSp>
          <p:nvCxnSpPr>
            <p:cNvPr id="355" name="Google Shape;355;p28"/>
            <p:cNvCxnSpPr/>
            <p:nvPr/>
          </p:nvCxnSpPr>
          <p:spPr>
            <a:xfrm flipH="1" rot="10800000">
              <a:off x="3109866" y="1613437"/>
              <a:ext cx="3135300" cy="6600"/>
            </a:xfrm>
            <a:prstGeom prst="straightConnector1">
              <a:avLst/>
            </a:prstGeom>
            <a:noFill/>
            <a:ln cap="flat" cmpd="sng" w="6175">
              <a:solidFill>
                <a:srgbClr val="1D2E4E"/>
              </a:solidFill>
              <a:prstDash val="solid"/>
              <a:round/>
              <a:headEnd len="med" w="med" type="none"/>
              <a:tailEnd len="med" w="med" type="none"/>
            </a:ln>
          </p:spPr>
        </p:cxnSp>
        <p:cxnSp>
          <p:nvCxnSpPr>
            <p:cNvPr id="356" name="Google Shape;356;p28"/>
            <p:cNvCxnSpPr/>
            <p:nvPr/>
          </p:nvCxnSpPr>
          <p:spPr>
            <a:xfrm flipH="1" rot="10800000">
              <a:off x="3109866" y="2210055"/>
              <a:ext cx="3135300" cy="6600"/>
            </a:xfrm>
            <a:prstGeom prst="straightConnector1">
              <a:avLst/>
            </a:prstGeom>
            <a:noFill/>
            <a:ln cap="flat" cmpd="sng" w="6175">
              <a:solidFill>
                <a:srgbClr val="1D2E4E"/>
              </a:solidFill>
              <a:prstDash val="solid"/>
              <a:round/>
              <a:headEnd len="med" w="med" type="none"/>
              <a:tailEnd len="med" w="med" type="none"/>
            </a:ln>
          </p:spPr>
        </p:cxnSp>
        <p:cxnSp>
          <p:nvCxnSpPr>
            <p:cNvPr id="357" name="Google Shape;357;p28"/>
            <p:cNvCxnSpPr/>
            <p:nvPr/>
          </p:nvCxnSpPr>
          <p:spPr>
            <a:xfrm flipH="1" rot="10800000">
              <a:off x="3109866" y="2800280"/>
              <a:ext cx="3135300" cy="6600"/>
            </a:xfrm>
            <a:prstGeom prst="straightConnector1">
              <a:avLst/>
            </a:prstGeom>
            <a:noFill/>
            <a:ln cap="flat" cmpd="sng" w="6175">
              <a:solidFill>
                <a:srgbClr val="1D2E4E"/>
              </a:solidFill>
              <a:prstDash val="solid"/>
              <a:round/>
              <a:headEnd len="med" w="med" type="none"/>
              <a:tailEnd len="med" w="med" type="none"/>
            </a:ln>
          </p:spPr>
        </p:cxnSp>
        <p:cxnSp>
          <p:nvCxnSpPr>
            <p:cNvPr id="358" name="Google Shape;358;p28"/>
            <p:cNvCxnSpPr/>
            <p:nvPr/>
          </p:nvCxnSpPr>
          <p:spPr>
            <a:xfrm flipH="1" rot="10800000">
              <a:off x="3109866" y="3396699"/>
              <a:ext cx="3135300" cy="6600"/>
            </a:xfrm>
            <a:prstGeom prst="straightConnector1">
              <a:avLst/>
            </a:prstGeom>
            <a:noFill/>
            <a:ln cap="flat" cmpd="sng" w="6175">
              <a:solidFill>
                <a:srgbClr val="1D2E4E"/>
              </a:solidFill>
              <a:prstDash val="solid"/>
              <a:round/>
              <a:headEnd len="med" w="med" type="none"/>
              <a:tailEnd len="med" w="med" type="none"/>
            </a:ln>
          </p:spPr>
        </p:cxnSp>
        <p:cxnSp>
          <p:nvCxnSpPr>
            <p:cNvPr id="359" name="Google Shape;359;p28"/>
            <p:cNvCxnSpPr/>
            <p:nvPr/>
          </p:nvCxnSpPr>
          <p:spPr>
            <a:xfrm flipH="1" rot="10800000">
              <a:off x="3109866" y="3989638"/>
              <a:ext cx="3135300" cy="6600"/>
            </a:xfrm>
            <a:prstGeom prst="straightConnector1">
              <a:avLst/>
            </a:prstGeom>
            <a:noFill/>
            <a:ln cap="flat" cmpd="sng" w="6175">
              <a:solidFill>
                <a:srgbClr val="1D2E4E"/>
              </a:solidFill>
              <a:prstDash val="solid"/>
              <a:round/>
              <a:headEnd len="med" w="med" type="none"/>
              <a:tailEnd len="med" w="med" type="none"/>
            </a:ln>
          </p:spPr>
        </p:cxnSp>
        <p:sp>
          <p:nvSpPr>
            <p:cNvPr id="360" name="Google Shape;360;p28"/>
            <p:cNvSpPr/>
            <p:nvPr/>
          </p:nvSpPr>
          <p:spPr>
            <a:xfrm>
              <a:off x="2868366" y="1736957"/>
              <a:ext cx="483000" cy="483000"/>
            </a:xfrm>
            <a:prstGeom prst="roundRect">
              <a:avLst>
                <a:gd fmla="val 50000" name="adj"/>
              </a:avLst>
            </a:prstGeom>
            <a:solidFill>
              <a:srgbClr val="1D2E4E"/>
            </a:solidFill>
            <a:ln>
              <a:noFill/>
            </a:ln>
          </p:spPr>
          <p:txBody>
            <a:bodyPr anchorCtr="0" anchor="ctr" bIns="0" lIns="59100" spcFirstLastPara="1" rIns="59100" wrap="square" tIns="0">
              <a:noAutofit/>
            </a:bodyPr>
            <a:lstStyle/>
            <a:p>
              <a:pPr indent="0" lvl="0" marL="0" rtl="0" algn="ctr">
                <a:spcBef>
                  <a:spcPts val="0"/>
                </a:spcBef>
                <a:spcAft>
                  <a:spcPts val="0"/>
                </a:spcAft>
                <a:buNone/>
              </a:pPr>
              <a:r>
                <a:rPr b="1" lang="en-GB" sz="775">
                  <a:solidFill>
                    <a:schemeClr val="lt1"/>
                  </a:solidFill>
                  <a:latin typeface="Work Sans"/>
                  <a:ea typeface="Work Sans"/>
                  <a:cs typeface="Work Sans"/>
                  <a:sym typeface="Work Sans"/>
                </a:rPr>
                <a:t>3</a:t>
              </a:r>
              <a:endParaRPr b="1" sz="775">
                <a:solidFill>
                  <a:schemeClr val="lt1"/>
                </a:solidFill>
                <a:latin typeface="Work Sans"/>
                <a:ea typeface="Work Sans"/>
                <a:cs typeface="Work Sans"/>
                <a:sym typeface="Work Sans"/>
              </a:endParaRPr>
            </a:p>
          </p:txBody>
        </p:sp>
        <p:sp>
          <p:nvSpPr>
            <p:cNvPr id="361" name="Google Shape;361;p28"/>
            <p:cNvSpPr txBox="1"/>
            <p:nvPr/>
          </p:nvSpPr>
          <p:spPr>
            <a:xfrm>
              <a:off x="3492945" y="1233037"/>
              <a:ext cx="2998500" cy="483000"/>
            </a:xfrm>
            <a:prstGeom prst="rect">
              <a:avLst/>
            </a:prstGeom>
            <a:noFill/>
            <a:ln>
              <a:noFill/>
            </a:ln>
          </p:spPr>
          <p:txBody>
            <a:bodyPr anchorCtr="0" anchor="t" bIns="0" lIns="0" spcFirstLastPara="1" rIns="59100" wrap="square" tIns="59100">
              <a:normAutofit fontScale="92500"/>
            </a:bodyPr>
            <a:lstStyle/>
            <a:p>
              <a:pPr indent="0" lvl="0" marL="0" rtl="0" algn="l">
                <a:spcBef>
                  <a:spcPts val="0"/>
                </a:spcBef>
                <a:spcAft>
                  <a:spcPts val="0"/>
                </a:spcAft>
                <a:buNone/>
              </a:pPr>
              <a:r>
                <a:rPr lang="en-GB" sz="1098">
                  <a:latin typeface="Plus Jakarta Sans"/>
                  <a:ea typeface="Plus Jakarta Sans"/>
                  <a:cs typeface="Plus Jakarta Sans"/>
                  <a:sym typeface="Plus Jakarta Sans"/>
                </a:rPr>
                <a:t>Customer segment selection</a:t>
              </a:r>
              <a:endParaRPr sz="1098">
                <a:latin typeface="Plus Jakarta Sans"/>
                <a:ea typeface="Plus Jakarta Sans"/>
                <a:cs typeface="Plus Jakarta Sans"/>
                <a:sym typeface="Plus Jakarta Sans"/>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29" title="1.png"/>
          <p:cNvPicPr preferRelativeResize="0"/>
          <p:nvPr/>
        </p:nvPicPr>
        <p:blipFill rotWithShape="1">
          <a:blip r:embed="rId3">
            <a:alphaModFix/>
          </a:blip>
          <a:srcRect b="0" l="17580" r="0" t="0"/>
          <a:stretch/>
        </p:blipFill>
        <p:spPr>
          <a:xfrm>
            <a:off x="762400" y="968400"/>
            <a:ext cx="6607701" cy="3558849"/>
          </a:xfrm>
          <a:prstGeom prst="rect">
            <a:avLst/>
          </a:prstGeom>
          <a:noFill/>
          <a:ln>
            <a:noFill/>
          </a:ln>
          <a:effectLst>
            <a:outerShdw blurRad="57150" rotWithShape="0" algn="bl" dir="5400000" dist="19050">
              <a:srgbClr val="000000">
                <a:alpha val="50000"/>
              </a:srgbClr>
            </a:outerShdw>
          </a:effectLst>
        </p:spPr>
      </p:pic>
      <p:sp>
        <p:nvSpPr>
          <p:cNvPr id="367" name="Google Shape;367;p29"/>
          <p:cNvSpPr txBox="1"/>
          <p:nvPr>
            <p:ph type="title"/>
          </p:nvPr>
        </p:nvSpPr>
        <p:spPr>
          <a:xfrm>
            <a:off x="296450" y="217600"/>
            <a:ext cx="6120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 UI - Login</a:t>
            </a:r>
            <a:endParaRPr b="1">
              <a:solidFill>
                <a:srgbClr val="1D2E4E"/>
              </a:solidFill>
            </a:endParaRPr>
          </a:p>
        </p:txBody>
      </p:sp>
      <p:sp>
        <p:nvSpPr>
          <p:cNvPr id="368" name="Google Shape;368;p29"/>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69" name="Google Shape;369;p29"/>
          <p:cNvPicPr preferRelativeResize="0"/>
          <p:nvPr/>
        </p:nvPicPr>
        <p:blipFill>
          <a:blip r:embed="rId4">
            <a:alphaModFix/>
          </a:blip>
          <a:stretch>
            <a:fillRect/>
          </a:stretch>
        </p:blipFill>
        <p:spPr>
          <a:xfrm>
            <a:off x="7533400" y="86602"/>
            <a:ext cx="1456650" cy="641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0"/>
          <p:cNvSpPr txBox="1"/>
          <p:nvPr>
            <p:ph type="title"/>
          </p:nvPr>
        </p:nvSpPr>
        <p:spPr>
          <a:xfrm>
            <a:off x="296450" y="217600"/>
            <a:ext cx="6120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 UI - </a:t>
            </a:r>
            <a:r>
              <a:rPr b="1" lang="en-GB">
                <a:solidFill>
                  <a:srgbClr val="1D2E4E"/>
                </a:solidFill>
              </a:rPr>
              <a:t>Registration</a:t>
            </a:r>
            <a:endParaRPr b="1">
              <a:solidFill>
                <a:srgbClr val="1D2E4E"/>
              </a:solidFill>
            </a:endParaRPr>
          </a:p>
        </p:txBody>
      </p:sp>
      <p:sp>
        <p:nvSpPr>
          <p:cNvPr id="375" name="Google Shape;375;p30"/>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76" name="Google Shape;376;p30"/>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377" name="Google Shape;377;p30" title="2.png"/>
          <p:cNvPicPr preferRelativeResize="0"/>
          <p:nvPr/>
        </p:nvPicPr>
        <p:blipFill rotWithShape="1">
          <a:blip r:embed="rId4">
            <a:alphaModFix/>
          </a:blip>
          <a:srcRect b="0" l="17450" r="0" t="0"/>
          <a:stretch/>
        </p:blipFill>
        <p:spPr>
          <a:xfrm>
            <a:off x="821725" y="889000"/>
            <a:ext cx="6163276" cy="36491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1"/>
          <p:cNvSpPr txBox="1"/>
          <p:nvPr>
            <p:ph type="title"/>
          </p:nvPr>
        </p:nvSpPr>
        <p:spPr>
          <a:xfrm>
            <a:off x="296450" y="217600"/>
            <a:ext cx="6120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 UI - Homepage</a:t>
            </a:r>
            <a:endParaRPr b="1">
              <a:solidFill>
                <a:srgbClr val="1D2E4E"/>
              </a:solidFill>
            </a:endParaRPr>
          </a:p>
        </p:txBody>
      </p:sp>
      <p:sp>
        <p:nvSpPr>
          <p:cNvPr id="383" name="Google Shape;383;p31"/>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84" name="Google Shape;384;p31"/>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385" name="Google Shape;385;p31" title="3.png"/>
          <p:cNvPicPr preferRelativeResize="0"/>
          <p:nvPr/>
        </p:nvPicPr>
        <p:blipFill>
          <a:blip r:embed="rId4">
            <a:alphaModFix/>
          </a:blip>
          <a:stretch>
            <a:fillRect/>
          </a:stretch>
        </p:blipFill>
        <p:spPr>
          <a:xfrm>
            <a:off x="565925" y="968400"/>
            <a:ext cx="6967475" cy="34173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p:nvPr/>
        </p:nvSpPr>
        <p:spPr>
          <a:xfrm>
            <a:off x="2690200" y="1200625"/>
            <a:ext cx="5954400" cy="2703000"/>
          </a:xfrm>
          <a:prstGeom prst="roundRect">
            <a:avLst>
              <a:gd fmla="val 16667" name="adj"/>
            </a:avLst>
          </a:prstGeom>
          <a:solidFill>
            <a:srgbClr val="F3F3F3"/>
          </a:solidFill>
          <a:ln>
            <a:noFill/>
          </a:ln>
        </p:spPr>
        <p:txBody>
          <a:bodyPr anchorCtr="0" anchor="ctr" bIns="59100" lIns="59100" spcFirstLastPara="1" rIns="59100" wrap="square" tIns="59100">
            <a:noAutofit/>
          </a:bodyPr>
          <a:lstStyle/>
          <a:p>
            <a:pPr indent="0" lvl="0" marL="0" rtl="0" algn="ctr">
              <a:spcBef>
                <a:spcPts val="0"/>
              </a:spcBef>
              <a:spcAft>
                <a:spcPts val="0"/>
              </a:spcAft>
              <a:buNone/>
            </a:pPr>
            <a:r>
              <a:t/>
            </a:r>
            <a:endParaRPr sz="904">
              <a:latin typeface="Work Sans"/>
              <a:ea typeface="Work Sans"/>
              <a:cs typeface="Work Sans"/>
              <a:sym typeface="Work Sans"/>
            </a:endParaRPr>
          </a:p>
        </p:txBody>
      </p:sp>
      <p:sp>
        <p:nvSpPr>
          <p:cNvPr id="63" name="Google Shape;63;p14"/>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14"/>
          <p:cNvSpPr txBox="1"/>
          <p:nvPr/>
        </p:nvSpPr>
        <p:spPr>
          <a:xfrm>
            <a:off x="731175" y="2232425"/>
            <a:ext cx="183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600">
                <a:solidFill>
                  <a:srgbClr val="1F1F1F"/>
                </a:solidFill>
              </a:rPr>
              <a:t>KEY FEATURES</a:t>
            </a:r>
            <a:endParaRPr b="1" i="1" sz="1600">
              <a:solidFill>
                <a:srgbClr val="1F1F1F"/>
              </a:solidFill>
            </a:endParaRPr>
          </a:p>
        </p:txBody>
      </p:sp>
      <p:sp>
        <p:nvSpPr>
          <p:cNvPr id="65" name="Google Shape;65;p14"/>
          <p:cNvSpPr txBox="1"/>
          <p:nvPr/>
        </p:nvSpPr>
        <p:spPr>
          <a:xfrm>
            <a:off x="756625" y="3244125"/>
            <a:ext cx="125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600">
                <a:solidFill>
                  <a:srgbClr val="1F1F1F"/>
                </a:solidFill>
              </a:rPr>
              <a:t>BENEFITS</a:t>
            </a:r>
            <a:endParaRPr b="1" i="1" sz="1600">
              <a:solidFill>
                <a:srgbClr val="1F1F1F"/>
              </a:solidFill>
            </a:endParaRPr>
          </a:p>
        </p:txBody>
      </p:sp>
      <p:sp>
        <p:nvSpPr>
          <p:cNvPr id="66" name="Google Shape;66;p14"/>
          <p:cNvSpPr txBox="1"/>
          <p:nvPr/>
        </p:nvSpPr>
        <p:spPr>
          <a:xfrm>
            <a:off x="716425" y="1281863"/>
            <a:ext cx="133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600">
                <a:solidFill>
                  <a:srgbClr val="1F1F1F"/>
                </a:solidFill>
              </a:rPr>
              <a:t>OUR GOAL</a:t>
            </a:r>
            <a:endParaRPr b="1" i="1" sz="1600">
              <a:solidFill>
                <a:srgbClr val="1F1F1F"/>
              </a:solidFill>
            </a:endParaRPr>
          </a:p>
        </p:txBody>
      </p:sp>
      <p:sp>
        <p:nvSpPr>
          <p:cNvPr id="67" name="Google Shape;67;p14"/>
          <p:cNvSpPr txBox="1"/>
          <p:nvPr>
            <p:ph type="title"/>
          </p:nvPr>
        </p:nvSpPr>
        <p:spPr>
          <a:xfrm>
            <a:off x="356925" y="281475"/>
            <a:ext cx="2797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Project overview</a:t>
            </a:r>
            <a:endParaRPr b="1">
              <a:solidFill>
                <a:srgbClr val="1D2E4E"/>
              </a:solidFill>
            </a:endParaRPr>
          </a:p>
          <a:p>
            <a:pPr indent="0" lvl="0" marL="0" rtl="0" algn="l">
              <a:spcBef>
                <a:spcPts val="0"/>
              </a:spcBef>
              <a:spcAft>
                <a:spcPts val="0"/>
              </a:spcAft>
              <a:buNone/>
            </a:pPr>
            <a:r>
              <a:t/>
            </a:r>
            <a:endParaRPr b="1"/>
          </a:p>
        </p:txBody>
      </p:sp>
      <p:sp>
        <p:nvSpPr>
          <p:cNvPr id="68" name="Google Shape;68;p14"/>
          <p:cNvSpPr txBox="1"/>
          <p:nvPr/>
        </p:nvSpPr>
        <p:spPr>
          <a:xfrm>
            <a:off x="2823550" y="1320650"/>
            <a:ext cx="5379900" cy="743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lang="en-GB" sz="1100">
                <a:solidFill>
                  <a:schemeClr val="dk1"/>
                </a:solidFill>
              </a:rPr>
              <a:t>Build an </a:t>
            </a:r>
            <a:r>
              <a:rPr b="1" lang="en-GB" sz="1100">
                <a:solidFill>
                  <a:schemeClr val="dk1"/>
                </a:solidFill>
              </a:rPr>
              <a:t>AI platform </a:t>
            </a:r>
            <a:r>
              <a:rPr lang="en-GB" sz="1100">
                <a:solidFill>
                  <a:schemeClr val="dk1"/>
                </a:solidFill>
              </a:rPr>
              <a:t>that enables internal business teams to </a:t>
            </a:r>
            <a:r>
              <a:rPr b="1" lang="en-GB" sz="1100">
                <a:solidFill>
                  <a:schemeClr val="dk1"/>
                </a:solidFill>
              </a:rPr>
              <a:t>interact with AI personas</a:t>
            </a:r>
            <a:r>
              <a:rPr lang="en-GB" sz="1100">
                <a:solidFill>
                  <a:schemeClr val="dk1"/>
                </a:solidFill>
              </a:rPr>
              <a:t> representing different market segments, in order to e</a:t>
            </a:r>
            <a:r>
              <a:rPr b="1" lang="en-GB" sz="1100">
                <a:solidFill>
                  <a:schemeClr val="dk1"/>
                </a:solidFill>
              </a:rPr>
              <a:t>xplore and test strategies.</a:t>
            </a:r>
            <a:endParaRPr b="1" sz="1100">
              <a:solidFill>
                <a:schemeClr val="dk1"/>
              </a:solidFill>
            </a:endParaRPr>
          </a:p>
        </p:txBody>
      </p:sp>
      <p:sp>
        <p:nvSpPr>
          <p:cNvPr id="69" name="Google Shape;69;p14"/>
          <p:cNvSpPr txBox="1"/>
          <p:nvPr/>
        </p:nvSpPr>
        <p:spPr>
          <a:xfrm>
            <a:off x="2823550" y="2076275"/>
            <a:ext cx="5783400" cy="743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en-GB" sz="1100">
                <a:solidFill>
                  <a:schemeClr val="dk1"/>
                </a:solidFill>
              </a:rPr>
              <a:t>Automatically organize</a:t>
            </a:r>
            <a:r>
              <a:rPr lang="en-GB" sz="1100">
                <a:solidFill>
                  <a:schemeClr val="dk1"/>
                </a:solidFill>
              </a:rPr>
              <a:t> unstructured data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Generate data-driven personas </a:t>
            </a:r>
            <a:r>
              <a:rPr lang="en-GB" sz="1100">
                <a:solidFill>
                  <a:schemeClr val="dk1"/>
                </a:solidFill>
              </a:rPr>
              <a:t>based on real market data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Deliver explainable answers</a:t>
            </a:r>
            <a:r>
              <a:rPr lang="en-GB" sz="1100">
                <a:solidFill>
                  <a:schemeClr val="dk1"/>
                </a:solidFill>
              </a:rPr>
              <a:t> with clear references</a:t>
            </a:r>
            <a:endParaRPr sz="1100">
              <a:solidFill>
                <a:schemeClr val="dk1"/>
              </a:solidFill>
            </a:endParaRPr>
          </a:p>
        </p:txBody>
      </p:sp>
      <p:sp>
        <p:nvSpPr>
          <p:cNvPr id="70" name="Google Shape;70;p14"/>
          <p:cNvSpPr txBox="1"/>
          <p:nvPr/>
        </p:nvSpPr>
        <p:spPr>
          <a:xfrm>
            <a:off x="2797025" y="3087975"/>
            <a:ext cx="4978200" cy="743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en-GB" sz="1100">
                <a:solidFill>
                  <a:schemeClr val="dk1"/>
                </a:solidFill>
              </a:rPr>
              <a:t>Reduce time and resources </a:t>
            </a:r>
            <a:r>
              <a:rPr lang="en-GB" sz="1100">
                <a:solidFill>
                  <a:schemeClr val="dk1"/>
                </a:solidFill>
              </a:rPr>
              <a:t>spent on data preprocessing</a:t>
            </a:r>
            <a:endParaRPr sz="1100">
              <a:solidFill>
                <a:schemeClr val="dk1"/>
              </a:solidFill>
            </a:endParaRPr>
          </a:p>
          <a:p>
            <a:pPr indent="-298450" lvl="0" marL="457200" marR="381000" rtl="0" algn="l">
              <a:lnSpc>
                <a:spcPct val="115000"/>
              </a:lnSpc>
              <a:spcBef>
                <a:spcPts val="0"/>
              </a:spcBef>
              <a:spcAft>
                <a:spcPts val="0"/>
              </a:spcAft>
              <a:buClr>
                <a:schemeClr val="dk1"/>
              </a:buClr>
              <a:buSzPts val="1100"/>
              <a:buChar char="➔"/>
            </a:pPr>
            <a:r>
              <a:rPr lang="en-GB" sz="1100">
                <a:solidFill>
                  <a:schemeClr val="dk1"/>
                </a:solidFill>
              </a:rPr>
              <a:t>Provide</a:t>
            </a:r>
            <a:r>
              <a:rPr b="1" lang="en-GB" sz="1100">
                <a:solidFill>
                  <a:schemeClr val="dk1"/>
                </a:solidFill>
              </a:rPr>
              <a:t> trustworthy and credible </a:t>
            </a:r>
            <a:r>
              <a:rPr lang="en-GB" sz="1100">
                <a:solidFill>
                  <a:schemeClr val="dk1"/>
                </a:solidFill>
              </a:rPr>
              <a:t>responses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Help teams make</a:t>
            </a:r>
            <a:r>
              <a:rPr b="1" lang="en-GB" sz="1100">
                <a:solidFill>
                  <a:schemeClr val="dk1"/>
                </a:solidFill>
              </a:rPr>
              <a:t> </a:t>
            </a:r>
            <a:r>
              <a:rPr lang="en-GB" sz="1100">
                <a:solidFill>
                  <a:schemeClr val="dk1"/>
                </a:solidFill>
              </a:rPr>
              <a:t>more </a:t>
            </a:r>
            <a:r>
              <a:rPr b="1" lang="en-GB" sz="1100">
                <a:solidFill>
                  <a:schemeClr val="dk1"/>
                </a:solidFill>
              </a:rPr>
              <a:t>focused and informed</a:t>
            </a:r>
            <a:r>
              <a:rPr lang="en-GB" sz="1100">
                <a:solidFill>
                  <a:schemeClr val="dk1"/>
                </a:solidFill>
              </a:rPr>
              <a:t> market strategies</a:t>
            </a:r>
            <a:endParaRPr sz="1100">
              <a:solidFill>
                <a:schemeClr val="dk1"/>
              </a:solidFill>
            </a:endParaRPr>
          </a:p>
        </p:txBody>
      </p:sp>
      <p:pic>
        <p:nvPicPr>
          <p:cNvPr id="71" name="Google Shape;71;p14"/>
          <p:cNvPicPr preferRelativeResize="0"/>
          <p:nvPr/>
        </p:nvPicPr>
        <p:blipFill>
          <a:blip r:embed="rId3">
            <a:alphaModFix/>
          </a:blip>
          <a:stretch>
            <a:fillRect/>
          </a:stretch>
        </p:blipFill>
        <p:spPr>
          <a:xfrm>
            <a:off x="7533400" y="86602"/>
            <a:ext cx="1456650" cy="641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2"/>
          <p:cNvSpPr txBox="1"/>
          <p:nvPr>
            <p:ph type="title"/>
          </p:nvPr>
        </p:nvSpPr>
        <p:spPr>
          <a:xfrm>
            <a:off x="296450" y="217600"/>
            <a:ext cx="7069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 UI - </a:t>
            </a:r>
            <a:r>
              <a:rPr b="1" lang="en-GB">
                <a:solidFill>
                  <a:srgbClr val="1D2E4E"/>
                </a:solidFill>
              </a:rPr>
              <a:t>Persona name customization</a:t>
            </a:r>
            <a:endParaRPr b="1">
              <a:solidFill>
                <a:srgbClr val="1D2E4E"/>
              </a:solidFill>
            </a:endParaRPr>
          </a:p>
          <a:p>
            <a:pPr indent="0" lvl="0" marL="0" rtl="0" algn="l">
              <a:spcBef>
                <a:spcPts val="0"/>
              </a:spcBef>
              <a:spcAft>
                <a:spcPts val="0"/>
              </a:spcAft>
              <a:buNone/>
            </a:pPr>
            <a:r>
              <a:t/>
            </a:r>
            <a:endParaRPr b="1">
              <a:solidFill>
                <a:srgbClr val="1D2E4E"/>
              </a:solidFill>
            </a:endParaRPr>
          </a:p>
        </p:txBody>
      </p:sp>
      <p:sp>
        <p:nvSpPr>
          <p:cNvPr id="391" name="Google Shape;391;p32"/>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92" name="Google Shape;392;p32"/>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393" name="Google Shape;393;p32" title="4.png"/>
          <p:cNvPicPr preferRelativeResize="0"/>
          <p:nvPr/>
        </p:nvPicPr>
        <p:blipFill>
          <a:blip r:embed="rId4">
            <a:alphaModFix/>
          </a:blip>
          <a:stretch>
            <a:fillRect/>
          </a:stretch>
        </p:blipFill>
        <p:spPr>
          <a:xfrm>
            <a:off x="514413" y="937000"/>
            <a:ext cx="6972176" cy="3423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3"/>
          <p:cNvSpPr txBox="1"/>
          <p:nvPr>
            <p:ph type="title"/>
          </p:nvPr>
        </p:nvSpPr>
        <p:spPr>
          <a:xfrm>
            <a:off x="296450" y="217600"/>
            <a:ext cx="723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rgbClr val="1D2E4E"/>
                </a:solidFill>
              </a:rPr>
              <a:t> UI - </a:t>
            </a:r>
            <a:r>
              <a:rPr b="1" lang="en-GB" sz="2500">
                <a:solidFill>
                  <a:srgbClr val="1D2E4E"/>
                </a:solidFill>
              </a:rPr>
              <a:t>Chat Management</a:t>
            </a:r>
            <a:endParaRPr b="1" sz="2500">
              <a:solidFill>
                <a:srgbClr val="1D2E4E"/>
              </a:solidFill>
            </a:endParaRPr>
          </a:p>
        </p:txBody>
      </p:sp>
      <p:sp>
        <p:nvSpPr>
          <p:cNvPr id="399" name="Google Shape;399;p33"/>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00" name="Google Shape;400;p33"/>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401" name="Google Shape;401;p33" title="5.png"/>
          <p:cNvPicPr preferRelativeResize="0"/>
          <p:nvPr/>
        </p:nvPicPr>
        <p:blipFill>
          <a:blip r:embed="rId4">
            <a:alphaModFix/>
          </a:blip>
          <a:stretch>
            <a:fillRect/>
          </a:stretch>
        </p:blipFill>
        <p:spPr>
          <a:xfrm>
            <a:off x="537850" y="951600"/>
            <a:ext cx="7121876" cy="3240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4"/>
          <p:cNvSpPr txBox="1"/>
          <p:nvPr>
            <p:ph type="title"/>
          </p:nvPr>
        </p:nvSpPr>
        <p:spPr>
          <a:xfrm>
            <a:off x="296450" y="217600"/>
            <a:ext cx="6120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 UI - Chat Interaction</a:t>
            </a:r>
            <a:endParaRPr b="1">
              <a:solidFill>
                <a:srgbClr val="1D2E4E"/>
              </a:solidFill>
            </a:endParaRPr>
          </a:p>
        </p:txBody>
      </p:sp>
      <p:sp>
        <p:nvSpPr>
          <p:cNvPr id="407" name="Google Shape;407;p34"/>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08" name="Google Shape;408;p34"/>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409" name="Google Shape;409;p34" title="6.png"/>
          <p:cNvPicPr preferRelativeResize="0"/>
          <p:nvPr/>
        </p:nvPicPr>
        <p:blipFill>
          <a:blip r:embed="rId4">
            <a:alphaModFix/>
          </a:blip>
          <a:stretch>
            <a:fillRect/>
          </a:stretch>
        </p:blipFill>
        <p:spPr>
          <a:xfrm>
            <a:off x="539400" y="988063"/>
            <a:ext cx="6961552" cy="31673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5"/>
          <p:cNvSpPr txBox="1"/>
          <p:nvPr>
            <p:ph type="title"/>
          </p:nvPr>
        </p:nvSpPr>
        <p:spPr>
          <a:xfrm>
            <a:off x="296450" y="217600"/>
            <a:ext cx="261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Evaluation</a:t>
            </a:r>
            <a:endParaRPr b="1">
              <a:solidFill>
                <a:srgbClr val="1D2E4E"/>
              </a:solidFill>
            </a:endParaRPr>
          </a:p>
        </p:txBody>
      </p:sp>
      <p:sp>
        <p:nvSpPr>
          <p:cNvPr id="415" name="Google Shape;415;p35"/>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16" name="Google Shape;416;p35"/>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417" name="Google Shape;417;p35" title="evaluation.png"/>
          <p:cNvPicPr preferRelativeResize="0"/>
          <p:nvPr/>
        </p:nvPicPr>
        <p:blipFill>
          <a:blip r:embed="rId4">
            <a:alphaModFix/>
          </a:blip>
          <a:stretch>
            <a:fillRect/>
          </a:stretch>
        </p:blipFill>
        <p:spPr>
          <a:xfrm>
            <a:off x="1679625" y="1892875"/>
            <a:ext cx="1456650" cy="1456650"/>
          </a:xfrm>
          <a:prstGeom prst="rect">
            <a:avLst/>
          </a:prstGeom>
          <a:noFill/>
          <a:ln>
            <a:noFill/>
          </a:ln>
        </p:spPr>
      </p:pic>
      <p:cxnSp>
        <p:nvCxnSpPr>
          <p:cNvPr id="418" name="Google Shape;418;p35"/>
          <p:cNvCxnSpPr/>
          <p:nvPr/>
        </p:nvCxnSpPr>
        <p:spPr>
          <a:xfrm>
            <a:off x="4307888" y="1691009"/>
            <a:ext cx="3961800" cy="0"/>
          </a:xfrm>
          <a:prstGeom prst="straightConnector1">
            <a:avLst/>
          </a:prstGeom>
          <a:noFill/>
          <a:ln cap="flat" cmpd="sng" w="9525">
            <a:solidFill>
              <a:schemeClr val="lt2"/>
            </a:solidFill>
            <a:prstDash val="solid"/>
            <a:round/>
            <a:headEnd len="med" w="med" type="none"/>
            <a:tailEnd len="med" w="med" type="none"/>
          </a:ln>
        </p:spPr>
      </p:cxnSp>
      <p:cxnSp>
        <p:nvCxnSpPr>
          <p:cNvPr id="419" name="Google Shape;419;p35"/>
          <p:cNvCxnSpPr/>
          <p:nvPr/>
        </p:nvCxnSpPr>
        <p:spPr>
          <a:xfrm>
            <a:off x="4307888" y="2578484"/>
            <a:ext cx="3961800" cy="0"/>
          </a:xfrm>
          <a:prstGeom prst="straightConnector1">
            <a:avLst/>
          </a:prstGeom>
          <a:noFill/>
          <a:ln cap="flat" cmpd="sng" w="9525">
            <a:solidFill>
              <a:schemeClr val="lt2"/>
            </a:solidFill>
            <a:prstDash val="solid"/>
            <a:round/>
            <a:headEnd len="med" w="med" type="none"/>
            <a:tailEnd len="med" w="med" type="none"/>
          </a:ln>
        </p:spPr>
      </p:cxnSp>
      <p:sp>
        <p:nvSpPr>
          <p:cNvPr id="420" name="Google Shape;420;p35"/>
          <p:cNvSpPr/>
          <p:nvPr/>
        </p:nvSpPr>
        <p:spPr>
          <a:xfrm>
            <a:off x="4271200" y="923300"/>
            <a:ext cx="2675400" cy="3474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chemeClr val="lt1"/>
                </a:solidFill>
              </a:rPr>
              <a:t>Persona Extraction</a:t>
            </a:r>
            <a:endParaRPr sz="1500">
              <a:solidFill>
                <a:schemeClr val="lt1"/>
              </a:solidFill>
            </a:endParaRPr>
          </a:p>
        </p:txBody>
      </p:sp>
      <p:sp>
        <p:nvSpPr>
          <p:cNvPr id="421" name="Google Shape;421;p35"/>
          <p:cNvSpPr/>
          <p:nvPr/>
        </p:nvSpPr>
        <p:spPr>
          <a:xfrm>
            <a:off x="4256025" y="1770313"/>
            <a:ext cx="2675400" cy="3474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chemeClr val="lt1"/>
                </a:solidFill>
              </a:rPr>
              <a:t>Fact Extraction</a:t>
            </a:r>
            <a:endParaRPr sz="1500">
              <a:solidFill>
                <a:schemeClr val="lt1"/>
              </a:solidFill>
            </a:endParaRPr>
          </a:p>
        </p:txBody>
      </p:sp>
      <p:sp>
        <p:nvSpPr>
          <p:cNvPr id="422" name="Google Shape;422;p35"/>
          <p:cNvSpPr/>
          <p:nvPr/>
        </p:nvSpPr>
        <p:spPr>
          <a:xfrm>
            <a:off x="4256025" y="2679700"/>
            <a:ext cx="2675400" cy="3474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chemeClr val="lt1"/>
                </a:solidFill>
              </a:rPr>
              <a:t>Retrieval Relevance</a:t>
            </a:r>
            <a:endParaRPr sz="900">
              <a:solidFill>
                <a:schemeClr val="lt1"/>
              </a:solidFill>
            </a:endParaRPr>
          </a:p>
        </p:txBody>
      </p:sp>
      <p:sp>
        <p:nvSpPr>
          <p:cNvPr id="423" name="Google Shape;423;p35"/>
          <p:cNvSpPr txBox="1"/>
          <p:nvPr>
            <p:ph idx="4294967295" type="body"/>
          </p:nvPr>
        </p:nvSpPr>
        <p:spPr>
          <a:xfrm>
            <a:off x="4256025" y="3100306"/>
            <a:ext cx="4095900" cy="587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400">
                <a:solidFill>
                  <a:schemeClr val="dk1"/>
                </a:solidFill>
              </a:rPr>
              <a:t>Is the retrieved information relevant?</a:t>
            </a:r>
            <a:endParaRPr sz="1400">
              <a:solidFill>
                <a:schemeClr val="dk1"/>
              </a:solidFill>
            </a:endParaRPr>
          </a:p>
        </p:txBody>
      </p:sp>
      <p:sp>
        <p:nvSpPr>
          <p:cNvPr id="424" name="Google Shape;424;p35"/>
          <p:cNvSpPr txBox="1"/>
          <p:nvPr>
            <p:ph idx="1" type="body"/>
          </p:nvPr>
        </p:nvSpPr>
        <p:spPr>
          <a:xfrm>
            <a:off x="4240850" y="2197029"/>
            <a:ext cx="4095900" cy="279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solidFill>
                  <a:schemeClr val="dk1"/>
                </a:solidFill>
              </a:rPr>
              <a:t>Is extracted fact data correct?</a:t>
            </a:r>
            <a:endParaRPr sz="1400">
              <a:solidFill>
                <a:schemeClr val="dk1"/>
              </a:solidFill>
            </a:endParaRPr>
          </a:p>
        </p:txBody>
      </p:sp>
      <p:sp>
        <p:nvSpPr>
          <p:cNvPr id="425" name="Google Shape;425;p35"/>
          <p:cNvSpPr txBox="1"/>
          <p:nvPr>
            <p:ph idx="4294967295" type="body"/>
          </p:nvPr>
        </p:nvSpPr>
        <p:spPr>
          <a:xfrm>
            <a:off x="4271200" y="1343906"/>
            <a:ext cx="4095900" cy="587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400">
                <a:solidFill>
                  <a:schemeClr val="dk1"/>
                </a:solidFill>
              </a:rPr>
              <a:t>Is persona information correctly extracted?</a:t>
            </a:r>
            <a:endParaRPr sz="1400"/>
          </a:p>
        </p:txBody>
      </p:sp>
      <p:cxnSp>
        <p:nvCxnSpPr>
          <p:cNvPr id="426" name="Google Shape;426;p35"/>
          <p:cNvCxnSpPr/>
          <p:nvPr/>
        </p:nvCxnSpPr>
        <p:spPr>
          <a:xfrm>
            <a:off x="4225663" y="3483847"/>
            <a:ext cx="3961800" cy="0"/>
          </a:xfrm>
          <a:prstGeom prst="straightConnector1">
            <a:avLst/>
          </a:prstGeom>
          <a:noFill/>
          <a:ln cap="flat" cmpd="sng" w="9525">
            <a:solidFill>
              <a:schemeClr val="lt2"/>
            </a:solidFill>
            <a:prstDash val="solid"/>
            <a:round/>
            <a:headEnd len="med" w="med" type="none"/>
            <a:tailEnd len="med" w="med" type="none"/>
          </a:ln>
        </p:spPr>
      </p:cxnSp>
      <p:sp>
        <p:nvSpPr>
          <p:cNvPr id="427" name="Google Shape;427;p35"/>
          <p:cNvSpPr/>
          <p:nvPr/>
        </p:nvSpPr>
        <p:spPr>
          <a:xfrm>
            <a:off x="4225675" y="3566275"/>
            <a:ext cx="2675400" cy="3474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chemeClr val="lt1"/>
                </a:solidFill>
              </a:rPr>
              <a:t>Authenticity</a:t>
            </a:r>
            <a:r>
              <a:rPr lang="en-GB" sz="1500">
                <a:solidFill>
                  <a:schemeClr val="lt1"/>
                </a:solidFill>
              </a:rPr>
              <a:t> Evaluation</a:t>
            </a:r>
            <a:endParaRPr sz="900">
              <a:solidFill>
                <a:schemeClr val="lt1"/>
              </a:solidFill>
            </a:endParaRPr>
          </a:p>
        </p:txBody>
      </p:sp>
      <p:sp>
        <p:nvSpPr>
          <p:cNvPr id="428" name="Google Shape;428;p35"/>
          <p:cNvSpPr txBox="1"/>
          <p:nvPr>
            <p:ph idx="4294967295" type="body"/>
          </p:nvPr>
        </p:nvSpPr>
        <p:spPr>
          <a:xfrm>
            <a:off x="4225675" y="3986881"/>
            <a:ext cx="4095900" cy="587700"/>
          </a:xfrm>
          <a:prstGeom prst="rect">
            <a:avLst/>
          </a:prstGeom>
        </p:spPr>
        <p:txBody>
          <a:bodyPr anchorCtr="0" anchor="t" bIns="91425" lIns="91425" spcFirstLastPara="1" rIns="91425" wrap="square" tIns="91425">
            <a:normAutofit/>
          </a:bodyPr>
          <a:lstStyle/>
          <a:p>
            <a:pPr indent="0" lvl="0" marL="0" rtl="0" algn="l">
              <a:spcBef>
                <a:spcPts val="1044"/>
              </a:spcBef>
              <a:spcAft>
                <a:spcPts val="1044"/>
              </a:spcAft>
              <a:buNone/>
            </a:pPr>
            <a:r>
              <a:rPr lang="en-GB" sz="1400">
                <a:solidFill>
                  <a:schemeClr val="dk1"/>
                </a:solidFill>
              </a:rPr>
              <a:t>Do personas reflect real consumer segments?</a:t>
            </a:r>
            <a:endParaRPr sz="14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6"/>
          <p:cNvSpPr txBox="1"/>
          <p:nvPr>
            <p:ph type="title"/>
          </p:nvPr>
        </p:nvSpPr>
        <p:spPr>
          <a:xfrm>
            <a:off x="296450" y="217600"/>
            <a:ext cx="65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Evaluation - Persona Extraction</a:t>
            </a:r>
            <a:endParaRPr b="1">
              <a:solidFill>
                <a:srgbClr val="1D2E4E"/>
              </a:solidFill>
            </a:endParaRPr>
          </a:p>
        </p:txBody>
      </p:sp>
      <p:sp>
        <p:nvSpPr>
          <p:cNvPr id="434" name="Google Shape;434;p36"/>
          <p:cNvSpPr/>
          <p:nvPr/>
        </p:nvSpPr>
        <p:spPr>
          <a:xfrm>
            <a:off x="0" y="4543225"/>
            <a:ext cx="9144000" cy="6003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35" name="Google Shape;435;p36"/>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436" name="Google Shape;436;p36"/>
          <p:cNvSpPr txBox="1"/>
          <p:nvPr/>
        </p:nvSpPr>
        <p:spPr>
          <a:xfrm>
            <a:off x="3137325" y="1396475"/>
            <a:ext cx="5685300" cy="233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i="1" lang="en-GB">
                <a:solidFill>
                  <a:schemeClr val="dk1"/>
                </a:solidFill>
              </a:rPr>
              <a:t>Approach</a:t>
            </a:r>
            <a:endParaRPr b="1" i="1">
              <a:solidFill>
                <a:srgbClr val="1F1F1F"/>
              </a:solidFill>
            </a:endParaRPr>
          </a:p>
          <a:p>
            <a:pPr indent="0" lvl="0" marL="0" rtl="0" algn="l">
              <a:lnSpc>
                <a:spcPct val="115000"/>
              </a:lnSpc>
              <a:spcBef>
                <a:spcPts val="1200"/>
              </a:spcBef>
              <a:spcAft>
                <a:spcPts val="0"/>
              </a:spcAft>
              <a:buNone/>
            </a:pPr>
            <a:r>
              <a:rPr lang="en-GB" sz="1200">
                <a:solidFill>
                  <a:srgbClr val="1F1F1F"/>
                </a:solidFill>
              </a:rPr>
              <a:t>C</a:t>
            </a:r>
            <a:r>
              <a:rPr lang="en-GB" sz="1200">
                <a:solidFill>
                  <a:schemeClr val="dk1"/>
                </a:solidFill>
              </a:rPr>
              <a:t>ompare persona extraction outputs with manually annotated ground truth.</a:t>
            </a:r>
            <a:endParaRPr sz="1200">
              <a:solidFill>
                <a:schemeClr val="dk1"/>
              </a:solidFill>
            </a:endParaRPr>
          </a:p>
          <a:p>
            <a:pPr indent="0" lvl="0" marL="0" rtl="0" algn="l">
              <a:lnSpc>
                <a:spcPct val="115000"/>
              </a:lnSpc>
              <a:spcBef>
                <a:spcPts val="1200"/>
              </a:spcBef>
              <a:spcAft>
                <a:spcPts val="0"/>
              </a:spcAft>
              <a:buNone/>
            </a:pPr>
            <a:r>
              <a:rPr b="1" i="1" lang="en-GB">
                <a:solidFill>
                  <a:schemeClr val="dk1"/>
                </a:solidFill>
                <a:highlight>
                  <a:schemeClr val="lt1"/>
                </a:highlight>
              </a:rPr>
              <a:t>Metrics</a:t>
            </a:r>
            <a:endParaRPr b="1" i="1">
              <a:solidFill>
                <a:schemeClr val="dk1"/>
              </a:solidFill>
              <a:highlight>
                <a:schemeClr val="lt1"/>
              </a:highlight>
            </a:endParaRPr>
          </a:p>
          <a:p>
            <a:pPr indent="-304800" lvl="0" marL="457200" rtl="0" algn="l">
              <a:lnSpc>
                <a:spcPct val="115000"/>
              </a:lnSpc>
              <a:spcBef>
                <a:spcPts val="1200"/>
              </a:spcBef>
              <a:spcAft>
                <a:spcPts val="0"/>
              </a:spcAft>
              <a:buClr>
                <a:schemeClr val="dk1"/>
              </a:buClr>
              <a:buSzPts val="1200"/>
              <a:buChar char="➔"/>
            </a:pPr>
            <a:r>
              <a:rPr b="1" lang="en-GB" sz="1200">
                <a:solidFill>
                  <a:schemeClr val="dk1"/>
                </a:solidFill>
              </a:rPr>
              <a:t>Persona Detection Rate</a:t>
            </a:r>
            <a:r>
              <a:rPr lang="en-GB" sz="1200">
                <a:solidFill>
                  <a:schemeClr val="dk1"/>
                </a:solidFill>
              </a:rPr>
              <a:t>		Are all target personas identified?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GB" sz="1200">
                <a:solidFill>
                  <a:schemeClr val="dk1"/>
                </a:solidFill>
              </a:rPr>
              <a:t>Metrics Recall</a:t>
            </a:r>
            <a:r>
              <a:rPr lang="en-GB" sz="1200">
                <a:solidFill>
                  <a:schemeClr val="dk1"/>
                </a:solidFill>
              </a:rPr>
              <a:t>			Is the required information complete?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GB" sz="1200">
                <a:solidFill>
                  <a:schemeClr val="dk1"/>
                </a:solidFill>
              </a:rPr>
              <a:t>Metrics Precision</a:t>
            </a:r>
            <a:r>
              <a:rPr lang="en-GB" sz="1200">
                <a:solidFill>
                  <a:schemeClr val="dk1"/>
                </a:solidFill>
              </a:rPr>
              <a:t>			Is the extracted information accurate?</a:t>
            </a:r>
            <a:endParaRPr sz="1200">
              <a:solidFill>
                <a:schemeClr val="dk1"/>
              </a:solidFill>
            </a:endParaRPr>
          </a:p>
          <a:p>
            <a:pPr indent="0" lvl="0" marL="0" rtl="0" algn="l">
              <a:lnSpc>
                <a:spcPct val="115000"/>
              </a:lnSpc>
              <a:spcBef>
                <a:spcPts val="1200"/>
              </a:spcBef>
              <a:spcAft>
                <a:spcPts val="1200"/>
              </a:spcAft>
              <a:buNone/>
            </a:pPr>
            <a:r>
              <a:t/>
            </a:r>
            <a:endParaRPr sz="1200">
              <a:solidFill>
                <a:schemeClr val="dk1"/>
              </a:solidFill>
            </a:endParaRPr>
          </a:p>
        </p:txBody>
      </p:sp>
      <p:pic>
        <p:nvPicPr>
          <p:cNvPr id="437" name="Google Shape;437;p36" title="accurate.png"/>
          <p:cNvPicPr preferRelativeResize="0"/>
          <p:nvPr/>
        </p:nvPicPr>
        <p:blipFill>
          <a:blip r:embed="rId4">
            <a:alphaModFix/>
          </a:blip>
          <a:stretch>
            <a:fillRect/>
          </a:stretch>
        </p:blipFill>
        <p:spPr>
          <a:xfrm>
            <a:off x="783325" y="1861462"/>
            <a:ext cx="1420575" cy="1420575"/>
          </a:xfrm>
          <a:prstGeom prst="rect">
            <a:avLst/>
          </a:prstGeom>
          <a:noFill/>
          <a:ln>
            <a:noFill/>
          </a:ln>
        </p:spPr>
      </p:pic>
      <p:sp>
        <p:nvSpPr>
          <p:cNvPr id="438" name="Google Shape;438;p36"/>
          <p:cNvSpPr txBox="1"/>
          <p:nvPr/>
        </p:nvSpPr>
        <p:spPr>
          <a:xfrm>
            <a:off x="3802050" y="4545450"/>
            <a:ext cx="5279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FFFFFF"/>
                </a:solidFill>
              </a:rPr>
              <a:t>*</a:t>
            </a:r>
            <a:r>
              <a:rPr lang="en-GB" sz="900">
                <a:solidFill>
                  <a:srgbClr val="FFFFFF"/>
                </a:solidFill>
              </a:rPr>
              <a:t>Persona Detection Rate = (Correctly Detected Personas) / (Total Ground Truth Personas)</a:t>
            </a:r>
            <a:endParaRPr sz="900">
              <a:solidFill>
                <a:srgbClr val="FFFFFF"/>
              </a:solidFill>
            </a:endParaRPr>
          </a:p>
          <a:p>
            <a:pPr indent="0" lvl="0" marL="0" rtl="0" algn="l">
              <a:spcBef>
                <a:spcPts val="0"/>
              </a:spcBef>
              <a:spcAft>
                <a:spcPts val="0"/>
              </a:spcAft>
              <a:buNone/>
            </a:pPr>
            <a:r>
              <a:rPr lang="en-GB" sz="900">
                <a:solidFill>
                  <a:srgbClr val="FFFFFF"/>
                </a:solidFill>
              </a:rPr>
              <a:t>*Metrics Recall = (Correct Metrics) / (Total Ground Truth Metrics)</a:t>
            </a:r>
            <a:endParaRPr sz="900">
              <a:solidFill>
                <a:srgbClr val="FFFFFF"/>
              </a:solidFill>
            </a:endParaRPr>
          </a:p>
          <a:p>
            <a:pPr indent="0" lvl="0" marL="0" rtl="0" algn="l">
              <a:spcBef>
                <a:spcPts val="0"/>
              </a:spcBef>
              <a:spcAft>
                <a:spcPts val="0"/>
              </a:spcAft>
              <a:buNone/>
            </a:pPr>
            <a:r>
              <a:rPr lang="en-GB" sz="900">
                <a:solidFill>
                  <a:srgbClr val="FFFFFF"/>
                </a:solidFill>
              </a:rPr>
              <a:t>*Metrics Precision = (Correct Metrics) / (All Extracted Metrics)</a:t>
            </a:r>
            <a:endParaRPr sz="9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7"/>
          <p:cNvSpPr txBox="1"/>
          <p:nvPr>
            <p:ph type="title"/>
          </p:nvPr>
        </p:nvSpPr>
        <p:spPr>
          <a:xfrm>
            <a:off x="296450" y="217600"/>
            <a:ext cx="65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Evaluation - Persona Extraction</a:t>
            </a:r>
            <a:endParaRPr b="1">
              <a:solidFill>
                <a:srgbClr val="1D2E4E"/>
              </a:solidFill>
            </a:endParaRPr>
          </a:p>
        </p:txBody>
      </p:sp>
      <p:sp>
        <p:nvSpPr>
          <p:cNvPr id="444" name="Google Shape;444;p37"/>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45" name="Google Shape;445;p37"/>
          <p:cNvPicPr preferRelativeResize="0"/>
          <p:nvPr/>
        </p:nvPicPr>
        <p:blipFill>
          <a:blip r:embed="rId3">
            <a:alphaModFix/>
          </a:blip>
          <a:stretch>
            <a:fillRect/>
          </a:stretch>
        </p:blipFill>
        <p:spPr>
          <a:xfrm>
            <a:off x="7533400" y="86602"/>
            <a:ext cx="1456650" cy="641150"/>
          </a:xfrm>
          <a:prstGeom prst="rect">
            <a:avLst/>
          </a:prstGeom>
          <a:noFill/>
          <a:ln>
            <a:noFill/>
          </a:ln>
        </p:spPr>
      </p:pic>
      <p:grpSp>
        <p:nvGrpSpPr>
          <p:cNvPr id="446" name="Google Shape;446;p37"/>
          <p:cNvGrpSpPr/>
          <p:nvPr/>
        </p:nvGrpSpPr>
        <p:grpSpPr>
          <a:xfrm>
            <a:off x="1649500" y="2994635"/>
            <a:ext cx="6210900" cy="1708365"/>
            <a:chOff x="324300" y="2032510"/>
            <a:chExt cx="6210900" cy="1708365"/>
          </a:xfrm>
        </p:grpSpPr>
        <p:sp>
          <p:nvSpPr>
            <p:cNvPr id="447" name="Google Shape;447;p37"/>
            <p:cNvSpPr/>
            <p:nvPr/>
          </p:nvSpPr>
          <p:spPr>
            <a:xfrm>
              <a:off x="4223891" y="2032510"/>
              <a:ext cx="2246400" cy="2862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chemeClr val="lt1"/>
                  </a:solidFill>
                </a:rPr>
                <a:t>Interpretation</a:t>
              </a:r>
              <a:endParaRPr b="1" sz="900">
                <a:solidFill>
                  <a:schemeClr val="lt1"/>
                </a:solidFill>
              </a:endParaRPr>
            </a:p>
          </p:txBody>
        </p:sp>
        <p:cxnSp>
          <p:nvCxnSpPr>
            <p:cNvPr id="448" name="Google Shape;448;p37"/>
            <p:cNvCxnSpPr/>
            <p:nvPr/>
          </p:nvCxnSpPr>
          <p:spPr>
            <a:xfrm flipH="1" rot="10800000">
              <a:off x="324300" y="3405872"/>
              <a:ext cx="6201300" cy="600"/>
            </a:xfrm>
            <a:prstGeom prst="straightConnector1">
              <a:avLst/>
            </a:prstGeom>
            <a:noFill/>
            <a:ln cap="flat" cmpd="sng" w="9525">
              <a:solidFill>
                <a:srgbClr val="1D2E4E"/>
              </a:solidFill>
              <a:prstDash val="solid"/>
              <a:round/>
              <a:headEnd len="med" w="med" type="none"/>
              <a:tailEnd len="med" w="med" type="none"/>
            </a:ln>
          </p:spPr>
        </p:cxnSp>
        <p:sp>
          <p:nvSpPr>
            <p:cNvPr id="449" name="Google Shape;449;p37"/>
            <p:cNvSpPr txBox="1"/>
            <p:nvPr/>
          </p:nvSpPr>
          <p:spPr>
            <a:xfrm>
              <a:off x="332767" y="2485975"/>
              <a:ext cx="1882500" cy="246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Persona Detection Rate</a:t>
              </a:r>
              <a:endParaRPr sz="1000">
                <a:solidFill>
                  <a:schemeClr val="dk1"/>
                </a:solidFill>
                <a:latin typeface="Nunito Sans"/>
                <a:ea typeface="Nunito Sans"/>
                <a:cs typeface="Nunito Sans"/>
                <a:sym typeface="Nunito Sans"/>
              </a:endParaRPr>
            </a:p>
          </p:txBody>
        </p:sp>
        <p:cxnSp>
          <p:nvCxnSpPr>
            <p:cNvPr id="450" name="Google Shape;450;p37"/>
            <p:cNvCxnSpPr/>
            <p:nvPr/>
          </p:nvCxnSpPr>
          <p:spPr>
            <a:xfrm>
              <a:off x="324300" y="2899547"/>
              <a:ext cx="6210900" cy="6000"/>
            </a:xfrm>
            <a:prstGeom prst="straightConnector1">
              <a:avLst/>
            </a:prstGeom>
            <a:noFill/>
            <a:ln cap="flat" cmpd="sng" w="9525">
              <a:solidFill>
                <a:srgbClr val="1D2E4E"/>
              </a:solidFill>
              <a:prstDash val="solid"/>
              <a:round/>
              <a:headEnd len="med" w="med" type="none"/>
              <a:tailEnd len="med" w="med" type="none"/>
            </a:ln>
          </p:spPr>
        </p:cxnSp>
        <p:sp>
          <p:nvSpPr>
            <p:cNvPr id="451" name="Google Shape;451;p37"/>
            <p:cNvSpPr txBox="1"/>
            <p:nvPr/>
          </p:nvSpPr>
          <p:spPr>
            <a:xfrm>
              <a:off x="2611014" y="2480719"/>
              <a:ext cx="763200" cy="246300"/>
            </a:xfrm>
            <a:prstGeom prst="rect">
              <a:avLst/>
            </a:prstGeom>
            <a:noFill/>
            <a:ln>
              <a:noFill/>
            </a:ln>
          </p:spPr>
          <p:txBody>
            <a:bodyPr anchorCtr="0" anchor="t" bIns="0" lIns="91425" spcFirstLastPara="1" rIns="91425" wrap="square" tIns="91425">
              <a:spAutoFit/>
            </a:bodyPr>
            <a:lstStyle/>
            <a:p>
              <a:pPr indent="0" lvl="0" marL="0" rtl="0" algn="ctr">
                <a:spcBef>
                  <a:spcPts val="0"/>
                </a:spcBef>
                <a:spcAft>
                  <a:spcPts val="0"/>
                </a:spcAft>
                <a:buNone/>
              </a:pPr>
              <a:r>
                <a:rPr lang="en-GB" sz="1000">
                  <a:solidFill>
                    <a:schemeClr val="dk1"/>
                  </a:solidFill>
                  <a:latin typeface="Nunito Sans"/>
                  <a:ea typeface="Nunito Sans"/>
                  <a:cs typeface="Nunito Sans"/>
                  <a:sym typeface="Nunito Sans"/>
                </a:rPr>
                <a:t>100%</a:t>
              </a:r>
              <a:endParaRPr sz="1000">
                <a:solidFill>
                  <a:schemeClr val="dk1"/>
                </a:solidFill>
                <a:latin typeface="Nunito Sans"/>
                <a:ea typeface="Nunito Sans"/>
                <a:cs typeface="Nunito Sans"/>
                <a:sym typeface="Nunito Sans"/>
              </a:endParaRPr>
            </a:p>
          </p:txBody>
        </p:sp>
        <p:sp>
          <p:nvSpPr>
            <p:cNvPr id="452" name="Google Shape;452;p37"/>
            <p:cNvSpPr txBox="1"/>
            <p:nvPr/>
          </p:nvSpPr>
          <p:spPr>
            <a:xfrm>
              <a:off x="4312700" y="2395025"/>
              <a:ext cx="2157600" cy="600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All personas correctly identified (23/23)</a:t>
              </a:r>
              <a:endParaRPr sz="1000">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453" name="Google Shape;453;p37"/>
            <p:cNvSpPr txBox="1"/>
            <p:nvPr/>
          </p:nvSpPr>
          <p:spPr>
            <a:xfrm>
              <a:off x="332784" y="2987650"/>
              <a:ext cx="13728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rPr>
                <a:t>Metrics Recall</a:t>
              </a:r>
              <a:endParaRPr sz="1000">
                <a:solidFill>
                  <a:schemeClr val="dk1"/>
                </a:solidFill>
              </a:endParaRPr>
            </a:p>
          </p:txBody>
        </p:sp>
        <p:sp>
          <p:nvSpPr>
            <p:cNvPr id="454" name="Google Shape;454;p37"/>
            <p:cNvSpPr txBox="1"/>
            <p:nvPr/>
          </p:nvSpPr>
          <p:spPr>
            <a:xfrm>
              <a:off x="2611014" y="2987644"/>
              <a:ext cx="763200" cy="246300"/>
            </a:xfrm>
            <a:prstGeom prst="rect">
              <a:avLst/>
            </a:prstGeom>
            <a:noFill/>
            <a:ln>
              <a:noFill/>
            </a:ln>
          </p:spPr>
          <p:txBody>
            <a:bodyPr anchorCtr="0" anchor="t" bIns="0" lIns="91425" spcFirstLastPara="1" rIns="91425" wrap="square" tIns="91425">
              <a:spAutoFit/>
            </a:bodyPr>
            <a:lstStyle/>
            <a:p>
              <a:pPr indent="0" lvl="0" marL="0" rtl="0" algn="ctr">
                <a:spcBef>
                  <a:spcPts val="0"/>
                </a:spcBef>
                <a:spcAft>
                  <a:spcPts val="0"/>
                </a:spcAft>
                <a:buNone/>
              </a:pPr>
              <a:r>
                <a:rPr lang="en-GB" sz="1000">
                  <a:solidFill>
                    <a:schemeClr val="dk1"/>
                  </a:solidFill>
                  <a:latin typeface="Nunito Sans"/>
                  <a:ea typeface="Nunito Sans"/>
                  <a:cs typeface="Nunito Sans"/>
                  <a:sym typeface="Nunito Sans"/>
                </a:rPr>
                <a:t>95.30%</a:t>
              </a:r>
              <a:endParaRPr sz="1000">
                <a:solidFill>
                  <a:schemeClr val="dk1"/>
                </a:solidFill>
                <a:latin typeface="Nunito Sans"/>
                <a:ea typeface="Nunito Sans"/>
                <a:cs typeface="Nunito Sans"/>
                <a:sym typeface="Nunito Sans"/>
              </a:endParaRPr>
            </a:p>
          </p:txBody>
        </p:sp>
        <p:sp>
          <p:nvSpPr>
            <p:cNvPr id="455" name="Google Shape;455;p37"/>
            <p:cNvSpPr txBox="1"/>
            <p:nvPr/>
          </p:nvSpPr>
          <p:spPr>
            <a:xfrm>
              <a:off x="332783" y="3494575"/>
              <a:ext cx="12957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rPr>
                <a:t>Metrics Precision</a:t>
              </a:r>
              <a:endParaRPr sz="1000">
                <a:solidFill>
                  <a:schemeClr val="dk1"/>
                </a:solidFill>
              </a:endParaRPr>
            </a:p>
          </p:txBody>
        </p:sp>
        <p:sp>
          <p:nvSpPr>
            <p:cNvPr id="456" name="Google Shape;456;p37"/>
            <p:cNvSpPr txBox="1"/>
            <p:nvPr/>
          </p:nvSpPr>
          <p:spPr>
            <a:xfrm>
              <a:off x="2611014" y="3494569"/>
              <a:ext cx="763200" cy="246300"/>
            </a:xfrm>
            <a:prstGeom prst="rect">
              <a:avLst/>
            </a:prstGeom>
            <a:noFill/>
            <a:ln>
              <a:noFill/>
            </a:ln>
          </p:spPr>
          <p:txBody>
            <a:bodyPr anchorCtr="0" anchor="t" bIns="0" lIns="91425" spcFirstLastPara="1" rIns="91425" wrap="square" tIns="91425">
              <a:spAutoFit/>
            </a:bodyPr>
            <a:lstStyle/>
            <a:p>
              <a:pPr indent="0" lvl="0" marL="0" rtl="0" algn="ctr">
                <a:spcBef>
                  <a:spcPts val="0"/>
                </a:spcBef>
                <a:spcAft>
                  <a:spcPts val="0"/>
                </a:spcAft>
                <a:buNone/>
              </a:pPr>
              <a:r>
                <a:rPr lang="en-GB" sz="1000">
                  <a:solidFill>
                    <a:schemeClr val="dk1"/>
                  </a:solidFill>
                  <a:latin typeface="Nunito Sans"/>
                  <a:ea typeface="Nunito Sans"/>
                  <a:cs typeface="Nunito Sans"/>
                  <a:sym typeface="Nunito Sans"/>
                </a:rPr>
                <a:t>96.80%</a:t>
              </a:r>
              <a:endParaRPr sz="1000">
                <a:solidFill>
                  <a:schemeClr val="dk1"/>
                </a:solidFill>
                <a:latin typeface="Nunito Sans"/>
                <a:ea typeface="Nunito Sans"/>
                <a:cs typeface="Nunito Sans"/>
                <a:sym typeface="Nunito Sans"/>
              </a:endParaRPr>
            </a:p>
          </p:txBody>
        </p:sp>
        <p:sp>
          <p:nvSpPr>
            <p:cNvPr id="457" name="Google Shape;457;p37"/>
            <p:cNvSpPr/>
            <p:nvPr/>
          </p:nvSpPr>
          <p:spPr>
            <a:xfrm>
              <a:off x="1869432" y="2032510"/>
              <a:ext cx="2246400" cy="2862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chemeClr val="lt1"/>
                  </a:solidFill>
                </a:rPr>
                <a:t>Score</a:t>
              </a:r>
              <a:endParaRPr b="1" sz="900">
                <a:solidFill>
                  <a:schemeClr val="lt1"/>
                </a:solidFill>
              </a:endParaRPr>
            </a:p>
          </p:txBody>
        </p:sp>
      </p:grpSp>
      <p:sp>
        <p:nvSpPr>
          <p:cNvPr id="458" name="Google Shape;458;p37"/>
          <p:cNvSpPr txBox="1"/>
          <p:nvPr/>
        </p:nvSpPr>
        <p:spPr>
          <a:xfrm>
            <a:off x="759225" y="790300"/>
            <a:ext cx="75063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t>Configuration</a:t>
            </a:r>
            <a:endParaRPr b="1" sz="1700"/>
          </a:p>
          <a:p>
            <a:pPr indent="-304800" lvl="0" marL="457200" rtl="0" algn="l">
              <a:spcBef>
                <a:spcPts val="0"/>
              </a:spcBef>
              <a:spcAft>
                <a:spcPts val="0"/>
              </a:spcAft>
              <a:buClr>
                <a:schemeClr val="dk1"/>
              </a:buClr>
              <a:buSzPts val="1200"/>
              <a:buChar char="➔"/>
            </a:pPr>
            <a:r>
              <a:rPr b="1" lang="en-GB" sz="1200">
                <a:solidFill>
                  <a:schemeClr val="dk1"/>
                </a:solidFill>
              </a:rPr>
              <a:t>Models</a:t>
            </a:r>
            <a:r>
              <a:rPr lang="en-GB" sz="1200">
                <a:solidFill>
                  <a:schemeClr val="dk1"/>
                </a:solidFill>
              </a:rPr>
              <a:t>:</a:t>
            </a:r>
            <a:endParaRPr sz="1200">
              <a:solidFill>
                <a:schemeClr val="dk1"/>
              </a:solidFill>
            </a:endParaRPr>
          </a:p>
          <a:p>
            <a:pPr indent="-304800" lvl="1" marL="914400" rtl="0" algn="l">
              <a:spcBef>
                <a:spcPts val="0"/>
              </a:spcBef>
              <a:spcAft>
                <a:spcPts val="0"/>
              </a:spcAft>
              <a:buClr>
                <a:schemeClr val="dk1"/>
              </a:buClr>
              <a:buSzPts val="1200"/>
              <a:buChar char="◆"/>
            </a:pPr>
            <a:r>
              <a:rPr b="1" lang="en-GB" sz="1200">
                <a:solidFill>
                  <a:schemeClr val="dk1"/>
                </a:solidFill>
              </a:rPr>
              <a:t>I</a:t>
            </a:r>
            <a:r>
              <a:rPr b="1" lang="en-GB" sz="1200">
                <a:solidFill>
                  <a:schemeClr val="dk1"/>
                </a:solidFill>
              </a:rPr>
              <a:t>ndicators extractor:</a:t>
            </a:r>
            <a:r>
              <a:rPr lang="en-GB" sz="1200">
                <a:solidFill>
                  <a:schemeClr val="dk1"/>
                </a:solidFill>
              </a:rPr>
              <a:t> mistralai/mistral-medium-3-instruct (Temperature = 0)</a:t>
            </a:r>
            <a:endParaRPr sz="1200">
              <a:solidFill>
                <a:schemeClr val="dk1"/>
              </a:solidFill>
            </a:endParaRPr>
          </a:p>
          <a:p>
            <a:pPr indent="-304800" lvl="1" marL="914400" rtl="0" algn="l">
              <a:spcBef>
                <a:spcPts val="0"/>
              </a:spcBef>
              <a:spcAft>
                <a:spcPts val="0"/>
              </a:spcAft>
              <a:buClr>
                <a:schemeClr val="dk1"/>
              </a:buClr>
              <a:buSzPts val="1200"/>
              <a:buChar char="◆"/>
            </a:pPr>
            <a:r>
              <a:rPr b="1" lang="en-GB" sz="1200">
                <a:solidFill>
                  <a:schemeClr val="dk1"/>
                </a:solidFill>
              </a:rPr>
              <a:t>Persona traits reasoning</a:t>
            </a:r>
            <a:r>
              <a:rPr lang="en-GB" sz="1200">
                <a:solidFill>
                  <a:schemeClr val="dk1"/>
                </a:solidFill>
              </a:rPr>
              <a:t>: mistralai/mistral-medium-3-instruct (Temperature = 0)</a:t>
            </a:r>
            <a:endParaRPr sz="1200">
              <a:solidFill>
                <a:schemeClr val="dk1"/>
              </a:solidFill>
            </a:endParaRPr>
          </a:p>
          <a:p>
            <a:pPr indent="-304800" lvl="0" marL="457200" rtl="0" algn="l">
              <a:spcBef>
                <a:spcPts val="0"/>
              </a:spcBef>
              <a:spcAft>
                <a:spcPts val="0"/>
              </a:spcAft>
              <a:buClr>
                <a:schemeClr val="dk1"/>
              </a:buClr>
              <a:buSzPts val="1200"/>
              <a:buChar char="➔"/>
            </a:pPr>
            <a:r>
              <a:rPr b="1" lang="en-GB" sz="1200">
                <a:solidFill>
                  <a:schemeClr val="dk1"/>
                </a:solidFill>
              </a:rPr>
              <a:t>Test dataset:</a:t>
            </a:r>
            <a:endParaRPr b="1" sz="1200">
              <a:solidFill>
                <a:schemeClr val="dk1"/>
              </a:solidFill>
            </a:endParaRPr>
          </a:p>
          <a:p>
            <a:pPr indent="-304800" lvl="1" marL="914400" rtl="0" algn="l">
              <a:spcBef>
                <a:spcPts val="0"/>
              </a:spcBef>
              <a:spcAft>
                <a:spcPts val="0"/>
              </a:spcAft>
              <a:buClr>
                <a:schemeClr val="dk1"/>
              </a:buClr>
              <a:buSzPts val="1200"/>
              <a:buChar char="◆"/>
            </a:pPr>
            <a:r>
              <a:rPr b="1" lang="en-GB" sz="1200">
                <a:solidFill>
                  <a:schemeClr val="dk1"/>
                </a:solidFill>
              </a:rPr>
              <a:t>Scope</a:t>
            </a:r>
            <a:r>
              <a:rPr lang="en-GB" sz="1200">
                <a:solidFill>
                  <a:schemeClr val="dk1"/>
                </a:solidFill>
              </a:rPr>
              <a:t>: 23 pages focused on the Curious Connoisseurs segment</a:t>
            </a:r>
            <a:endParaRPr sz="1200">
              <a:solidFill>
                <a:schemeClr val="dk1"/>
              </a:solidFill>
            </a:endParaRPr>
          </a:p>
          <a:p>
            <a:pPr indent="-304800" lvl="1" marL="914400" rtl="0" algn="l">
              <a:spcBef>
                <a:spcPts val="0"/>
              </a:spcBef>
              <a:spcAft>
                <a:spcPts val="0"/>
              </a:spcAft>
              <a:buClr>
                <a:schemeClr val="dk1"/>
              </a:buClr>
              <a:buSzPts val="1200"/>
              <a:buChar char="◆"/>
            </a:pPr>
            <a:r>
              <a:rPr b="1" lang="en-GB" sz="1200">
                <a:solidFill>
                  <a:schemeClr val="dk1"/>
                </a:solidFill>
              </a:rPr>
              <a:t>Ground Truth</a:t>
            </a:r>
            <a:r>
              <a:rPr lang="en-GB" sz="1200">
                <a:solidFill>
                  <a:schemeClr val="dk1"/>
                </a:solidFill>
              </a:rPr>
              <a:t>: 1,051 metrics manually extracted and validated from the PDF</a:t>
            </a:r>
            <a:endParaRPr sz="1200">
              <a:solidFill>
                <a:schemeClr val="dk1"/>
              </a:solidFill>
            </a:endParaRPr>
          </a:p>
        </p:txBody>
      </p:sp>
      <p:sp>
        <p:nvSpPr>
          <p:cNvPr id="459" name="Google Shape;459;p37"/>
          <p:cNvSpPr txBox="1"/>
          <p:nvPr/>
        </p:nvSpPr>
        <p:spPr>
          <a:xfrm>
            <a:off x="5646000" y="3875125"/>
            <a:ext cx="2157600" cy="600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Very high coverage of ground-truth metrics (1002/1051)</a:t>
            </a:r>
            <a:endParaRPr sz="1000">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460" name="Google Shape;460;p37"/>
          <p:cNvSpPr txBox="1"/>
          <p:nvPr/>
        </p:nvSpPr>
        <p:spPr>
          <a:xfrm>
            <a:off x="5646000" y="4316150"/>
            <a:ext cx="2157600" cy="600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Minimal noise in extracted metrics (1002/1035)</a:t>
            </a:r>
            <a:endParaRPr sz="1000">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461" name="Google Shape;461;p37"/>
          <p:cNvSpPr txBox="1"/>
          <p:nvPr/>
        </p:nvSpPr>
        <p:spPr>
          <a:xfrm>
            <a:off x="759225" y="2625625"/>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chemeClr val="dk1"/>
                </a:solidFill>
              </a:rPr>
              <a:t>Result</a:t>
            </a:r>
            <a:endParaRPr b="1" sz="17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8"/>
          <p:cNvSpPr txBox="1"/>
          <p:nvPr>
            <p:ph type="title"/>
          </p:nvPr>
        </p:nvSpPr>
        <p:spPr>
          <a:xfrm>
            <a:off x="296450" y="217600"/>
            <a:ext cx="65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Evaluation - </a:t>
            </a:r>
            <a:r>
              <a:rPr b="1" lang="en-GB">
                <a:solidFill>
                  <a:srgbClr val="1D2E4E"/>
                </a:solidFill>
              </a:rPr>
              <a:t>Fact Extraction</a:t>
            </a:r>
            <a:endParaRPr b="1">
              <a:solidFill>
                <a:srgbClr val="1D2E4E"/>
              </a:solidFill>
            </a:endParaRPr>
          </a:p>
        </p:txBody>
      </p:sp>
      <p:sp>
        <p:nvSpPr>
          <p:cNvPr id="467" name="Google Shape;467;p38"/>
          <p:cNvSpPr/>
          <p:nvPr/>
        </p:nvSpPr>
        <p:spPr>
          <a:xfrm>
            <a:off x="0" y="4543225"/>
            <a:ext cx="9144000" cy="6003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68" name="Google Shape;468;p38"/>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469" name="Google Shape;469;p38"/>
          <p:cNvSpPr txBox="1"/>
          <p:nvPr/>
        </p:nvSpPr>
        <p:spPr>
          <a:xfrm>
            <a:off x="2242525" y="1446125"/>
            <a:ext cx="6747600" cy="236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i="1" lang="en-GB" sz="1600">
                <a:solidFill>
                  <a:schemeClr val="dk1"/>
                </a:solidFill>
              </a:rPr>
              <a:t>Approach</a:t>
            </a:r>
            <a:endParaRPr b="1" i="1" sz="1600">
              <a:solidFill>
                <a:srgbClr val="1F1F1F"/>
              </a:solidFill>
            </a:endParaRPr>
          </a:p>
          <a:p>
            <a:pPr indent="-304800" lvl="0" marL="457200" rtl="0" algn="l">
              <a:lnSpc>
                <a:spcPct val="115000"/>
              </a:lnSpc>
              <a:spcBef>
                <a:spcPts val="1200"/>
              </a:spcBef>
              <a:spcAft>
                <a:spcPts val="0"/>
              </a:spcAft>
              <a:buClr>
                <a:srgbClr val="1F1F1F"/>
              </a:buClr>
              <a:buSzPts val="1200"/>
              <a:buChar char="●"/>
            </a:pPr>
            <a:r>
              <a:rPr lang="en-GB" sz="1200">
                <a:solidFill>
                  <a:srgbClr val="1F1F1F"/>
                </a:solidFill>
              </a:rPr>
              <a:t>Manually verify numeric and factual data against source PDFs. </a:t>
            </a:r>
            <a:endParaRPr sz="1200">
              <a:solidFill>
                <a:srgbClr val="1F1F1F"/>
              </a:solidFill>
            </a:endParaRPr>
          </a:p>
          <a:p>
            <a:pPr indent="-304800" lvl="0" marL="457200" rtl="0" algn="l">
              <a:lnSpc>
                <a:spcPct val="115000"/>
              </a:lnSpc>
              <a:spcBef>
                <a:spcPts val="0"/>
              </a:spcBef>
              <a:spcAft>
                <a:spcPts val="0"/>
              </a:spcAft>
              <a:buClr>
                <a:srgbClr val="1F1F1F"/>
              </a:buClr>
              <a:buSzPts val="1200"/>
              <a:buChar char="●"/>
            </a:pPr>
            <a:r>
              <a:rPr lang="en-GB" sz="1200">
                <a:solidFill>
                  <a:srgbClr val="1F1F1F"/>
                </a:solidFill>
              </a:rPr>
              <a:t>Run extraction and check exact matches.</a:t>
            </a:r>
            <a:endParaRPr sz="1200">
              <a:solidFill>
                <a:srgbClr val="1F1F1F"/>
              </a:solidFill>
            </a:endParaRPr>
          </a:p>
          <a:p>
            <a:pPr indent="-304800" lvl="0" marL="457200" rtl="0" algn="l">
              <a:lnSpc>
                <a:spcPct val="115000"/>
              </a:lnSpc>
              <a:spcBef>
                <a:spcPts val="0"/>
              </a:spcBef>
              <a:spcAft>
                <a:spcPts val="0"/>
              </a:spcAft>
              <a:buClr>
                <a:srgbClr val="1F1F1F"/>
              </a:buClr>
              <a:buSzPts val="1200"/>
              <a:buChar char="●"/>
            </a:pPr>
            <a:r>
              <a:rPr lang="en-GB" sz="1200">
                <a:solidFill>
                  <a:srgbClr val="1F1F1F"/>
                </a:solidFill>
              </a:rPr>
              <a:t>A result is correct only if ≥80% textual overlap with the extracted markdown.</a:t>
            </a:r>
            <a:endParaRPr sz="1200">
              <a:solidFill>
                <a:schemeClr val="dk1"/>
              </a:solidFill>
            </a:endParaRPr>
          </a:p>
          <a:p>
            <a:pPr indent="0" lvl="0" marL="0" rtl="0" algn="l">
              <a:lnSpc>
                <a:spcPct val="115000"/>
              </a:lnSpc>
              <a:spcBef>
                <a:spcPts val="1200"/>
              </a:spcBef>
              <a:spcAft>
                <a:spcPts val="0"/>
              </a:spcAft>
              <a:buNone/>
            </a:pPr>
            <a:r>
              <a:rPr b="1" i="1" lang="en-GB">
                <a:solidFill>
                  <a:schemeClr val="dk1"/>
                </a:solidFill>
                <a:highlight>
                  <a:schemeClr val="lt1"/>
                </a:highlight>
              </a:rPr>
              <a:t>Metrics</a:t>
            </a:r>
            <a:endParaRPr b="1" i="1">
              <a:solidFill>
                <a:schemeClr val="dk1"/>
              </a:solidFill>
              <a:highlight>
                <a:schemeClr val="lt1"/>
              </a:highlight>
            </a:endParaRPr>
          </a:p>
          <a:p>
            <a:pPr indent="-304800" lvl="0" marL="457200" rtl="0" algn="l">
              <a:lnSpc>
                <a:spcPct val="115000"/>
              </a:lnSpc>
              <a:spcBef>
                <a:spcPts val="1200"/>
              </a:spcBef>
              <a:spcAft>
                <a:spcPts val="0"/>
              </a:spcAft>
              <a:buClr>
                <a:schemeClr val="dk1"/>
              </a:buClr>
              <a:buSzPts val="1200"/>
              <a:buChar char="➔"/>
            </a:pPr>
            <a:r>
              <a:rPr b="1" lang="en-GB" sz="1200">
                <a:solidFill>
                  <a:schemeClr val="dk1"/>
                </a:solidFill>
              </a:rPr>
              <a:t>Exact Match Accuracy</a:t>
            </a:r>
            <a:r>
              <a:rPr lang="en-GB" sz="1200">
                <a:solidFill>
                  <a:schemeClr val="dk1"/>
                </a:solidFill>
              </a:rPr>
              <a:t>		what fraction of expected facts were extracted correctly</a:t>
            </a:r>
            <a:r>
              <a:rPr lang="en-GB" sz="1200">
                <a:solidFill>
                  <a:schemeClr val="dk1"/>
                </a:solidFill>
              </a:rPr>
              <a:t>?</a:t>
            </a:r>
            <a:endParaRPr sz="1200">
              <a:solidFill>
                <a:schemeClr val="dk1"/>
              </a:solidFill>
            </a:endParaRPr>
          </a:p>
          <a:p>
            <a:pPr indent="0" lvl="0" marL="0" rtl="0" algn="l">
              <a:lnSpc>
                <a:spcPct val="115000"/>
              </a:lnSpc>
              <a:spcBef>
                <a:spcPts val="1200"/>
              </a:spcBef>
              <a:spcAft>
                <a:spcPts val="1200"/>
              </a:spcAft>
              <a:buNone/>
            </a:pPr>
            <a:r>
              <a:t/>
            </a:r>
            <a:endParaRPr sz="1200">
              <a:solidFill>
                <a:schemeClr val="dk1"/>
              </a:solidFill>
            </a:endParaRPr>
          </a:p>
        </p:txBody>
      </p:sp>
      <p:pic>
        <p:nvPicPr>
          <p:cNvPr id="470" name="Google Shape;470;p38" title="accurate.png"/>
          <p:cNvPicPr preferRelativeResize="0"/>
          <p:nvPr/>
        </p:nvPicPr>
        <p:blipFill>
          <a:blip r:embed="rId4">
            <a:alphaModFix/>
          </a:blip>
          <a:stretch>
            <a:fillRect/>
          </a:stretch>
        </p:blipFill>
        <p:spPr>
          <a:xfrm>
            <a:off x="783325" y="1861462"/>
            <a:ext cx="1420575" cy="1420575"/>
          </a:xfrm>
          <a:prstGeom prst="rect">
            <a:avLst/>
          </a:prstGeom>
          <a:noFill/>
          <a:ln>
            <a:noFill/>
          </a:ln>
        </p:spPr>
      </p:pic>
      <p:sp>
        <p:nvSpPr>
          <p:cNvPr id="471" name="Google Shape;471;p38"/>
          <p:cNvSpPr txBox="1"/>
          <p:nvPr/>
        </p:nvSpPr>
        <p:spPr>
          <a:xfrm>
            <a:off x="3802050" y="4545450"/>
            <a:ext cx="5279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FFFFFF"/>
                </a:solidFill>
              </a:rPr>
              <a:t>*</a:t>
            </a:r>
            <a:r>
              <a:rPr lang="en-GB" sz="900">
                <a:solidFill>
                  <a:srgbClr val="FFFFFF"/>
                </a:solidFill>
              </a:rPr>
              <a:t>Exact Match Accuracy = (Exactly Matching Values) / (Total Ground Truth Values)</a:t>
            </a:r>
            <a:endParaRPr sz="9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9"/>
          <p:cNvSpPr txBox="1"/>
          <p:nvPr>
            <p:ph type="title"/>
          </p:nvPr>
        </p:nvSpPr>
        <p:spPr>
          <a:xfrm>
            <a:off x="296450" y="217600"/>
            <a:ext cx="65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Evaluation - Fact Extraction</a:t>
            </a:r>
            <a:endParaRPr b="1">
              <a:solidFill>
                <a:srgbClr val="1D2E4E"/>
              </a:solidFill>
            </a:endParaRPr>
          </a:p>
        </p:txBody>
      </p:sp>
      <p:sp>
        <p:nvSpPr>
          <p:cNvPr id="477" name="Google Shape;477;p39"/>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78" name="Google Shape;478;p39"/>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479" name="Google Shape;479;p39"/>
          <p:cNvSpPr txBox="1"/>
          <p:nvPr/>
        </p:nvSpPr>
        <p:spPr>
          <a:xfrm>
            <a:off x="383975" y="790300"/>
            <a:ext cx="75063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t>Configuration</a:t>
            </a:r>
            <a:endParaRPr b="1" sz="1600"/>
          </a:p>
          <a:p>
            <a:pPr indent="-317500" lvl="0" marL="457200" rtl="0" algn="l">
              <a:spcBef>
                <a:spcPts val="0"/>
              </a:spcBef>
              <a:spcAft>
                <a:spcPts val="0"/>
              </a:spcAft>
              <a:buClr>
                <a:schemeClr val="dk1"/>
              </a:buClr>
              <a:buSzPts val="1400"/>
              <a:buChar char="➔"/>
            </a:pPr>
            <a:r>
              <a:rPr b="1" lang="en-GB">
                <a:solidFill>
                  <a:schemeClr val="dk1"/>
                </a:solidFill>
              </a:rPr>
              <a:t>Models</a:t>
            </a:r>
            <a:r>
              <a:rPr lang="en-GB">
                <a:solidFill>
                  <a:schemeClr val="dk1"/>
                </a:solidFill>
              </a:rPr>
              <a:t>:</a:t>
            </a:r>
            <a:endParaRPr>
              <a:solidFill>
                <a:schemeClr val="dk1"/>
              </a:solidFill>
            </a:endParaRPr>
          </a:p>
          <a:p>
            <a:pPr indent="-317500" lvl="1" marL="914400" rtl="0" algn="l">
              <a:spcBef>
                <a:spcPts val="0"/>
              </a:spcBef>
              <a:spcAft>
                <a:spcPts val="0"/>
              </a:spcAft>
              <a:buClr>
                <a:schemeClr val="dk1"/>
              </a:buClr>
              <a:buSzPts val="1400"/>
              <a:buChar char="◆"/>
            </a:pPr>
            <a:r>
              <a:rPr b="1" lang="en-GB">
                <a:solidFill>
                  <a:schemeClr val="dk1"/>
                </a:solidFill>
              </a:rPr>
              <a:t>PDF to Markdown Conversion:</a:t>
            </a:r>
            <a:r>
              <a:rPr lang="en-GB">
                <a:solidFill>
                  <a:schemeClr val="dk1"/>
                </a:solidFill>
              </a:rPr>
              <a:t> mistralai/mistral-large-3-675b-instruct-2512 (Temperature = 0)</a:t>
            </a:r>
            <a:endParaRPr>
              <a:solidFill>
                <a:schemeClr val="dk1"/>
              </a:solidFill>
            </a:endParaRPr>
          </a:p>
          <a:p>
            <a:pPr indent="-317500" lvl="0" marL="457200" rtl="0" algn="l">
              <a:spcBef>
                <a:spcPts val="0"/>
              </a:spcBef>
              <a:spcAft>
                <a:spcPts val="0"/>
              </a:spcAft>
              <a:buClr>
                <a:schemeClr val="dk1"/>
              </a:buClr>
              <a:buSzPts val="1400"/>
              <a:buChar char="➔"/>
            </a:pPr>
            <a:r>
              <a:rPr b="1" lang="en-GB">
                <a:solidFill>
                  <a:schemeClr val="dk1"/>
                </a:solidFill>
              </a:rPr>
              <a:t>Test dataset:</a:t>
            </a:r>
            <a:endParaRPr b="1">
              <a:solidFill>
                <a:schemeClr val="dk1"/>
              </a:solidFill>
            </a:endParaRPr>
          </a:p>
          <a:p>
            <a:pPr indent="-317500" lvl="1" marL="914400" rtl="0" algn="l">
              <a:spcBef>
                <a:spcPts val="0"/>
              </a:spcBef>
              <a:spcAft>
                <a:spcPts val="0"/>
              </a:spcAft>
              <a:buClr>
                <a:schemeClr val="dk1"/>
              </a:buClr>
              <a:buSzPts val="1400"/>
              <a:buChar char="◆"/>
            </a:pPr>
            <a:r>
              <a:rPr b="1" lang="en-GB">
                <a:solidFill>
                  <a:schemeClr val="dk1"/>
                </a:solidFill>
              </a:rPr>
              <a:t>Scope</a:t>
            </a:r>
            <a:r>
              <a:rPr lang="en-GB">
                <a:solidFill>
                  <a:schemeClr val="dk1"/>
                </a:solidFill>
              </a:rPr>
              <a:t>: 23 pages focused on the Curious Connoisseurs segment</a:t>
            </a:r>
            <a:endParaRPr>
              <a:solidFill>
                <a:schemeClr val="dk1"/>
              </a:solidFill>
            </a:endParaRPr>
          </a:p>
          <a:p>
            <a:pPr indent="-317500" lvl="1" marL="914400" rtl="0" algn="l">
              <a:spcBef>
                <a:spcPts val="0"/>
              </a:spcBef>
              <a:spcAft>
                <a:spcPts val="0"/>
              </a:spcAft>
              <a:buClr>
                <a:schemeClr val="dk1"/>
              </a:buClr>
              <a:buSzPts val="1400"/>
              <a:buChar char="◆"/>
            </a:pPr>
            <a:r>
              <a:rPr b="1" lang="en-GB">
                <a:solidFill>
                  <a:schemeClr val="dk1"/>
                </a:solidFill>
              </a:rPr>
              <a:t>Ground Truth</a:t>
            </a:r>
            <a:r>
              <a:rPr lang="en-GB">
                <a:solidFill>
                  <a:schemeClr val="dk1"/>
                </a:solidFill>
              </a:rPr>
              <a:t>: 467 validated metric and statement snippets manually extracted from the PDF</a:t>
            </a:r>
            <a:endParaRPr>
              <a:solidFill>
                <a:schemeClr val="dk1"/>
              </a:solidFill>
            </a:endParaRPr>
          </a:p>
        </p:txBody>
      </p:sp>
      <p:sp>
        <p:nvSpPr>
          <p:cNvPr id="480" name="Google Shape;480;p39"/>
          <p:cNvSpPr txBox="1"/>
          <p:nvPr/>
        </p:nvSpPr>
        <p:spPr>
          <a:xfrm>
            <a:off x="405121" y="2792350"/>
            <a:ext cx="194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rPr>
              <a:t>Result</a:t>
            </a:r>
            <a:endParaRPr b="1" sz="1600">
              <a:solidFill>
                <a:schemeClr val="dk1"/>
              </a:solidFill>
            </a:endParaRPr>
          </a:p>
        </p:txBody>
      </p:sp>
      <p:grpSp>
        <p:nvGrpSpPr>
          <p:cNvPr id="481" name="Google Shape;481;p39"/>
          <p:cNvGrpSpPr/>
          <p:nvPr/>
        </p:nvGrpSpPr>
        <p:grpSpPr>
          <a:xfrm>
            <a:off x="1476979" y="3440385"/>
            <a:ext cx="6190033" cy="788265"/>
            <a:chOff x="332767" y="2032510"/>
            <a:chExt cx="6190033" cy="788265"/>
          </a:xfrm>
        </p:grpSpPr>
        <p:sp>
          <p:nvSpPr>
            <p:cNvPr id="482" name="Google Shape;482;p39"/>
            <p:cNvSpPr/>
            <p:nvPr/>
          </p:nvSpPr>
          <p:spPr>
            <a:xfrm>
              <a:off x="4223891" y="2032510"/>
              <a:ext cx="2246400" cy="2862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chemeClr val="lt1"/>
                  </a:solidFill>
                </a:rPr>
                <a:t>Interpretation</a:t>
              </a:r>
              <a:endParaRPr b="1" sz="900">
                <a:solidFill>
                  <a:schemeClr val="lt1"/>
                </a:solidFill>
              </a:endParaRPr>
            </a:p>
          </p:txBody>
        </p:sp>
        <p:sp>
          <p:nvSpPr>
            <p:cNvPr id="483" name="Google Shape;483;p39"/>
            <p:cNvSpPr txBox="1"/>
            <p:nvPr/>
          </p:nvSpPr>
          <p:spPr>
            <a:xfrm>
              <a:off x="332767" y="2485975"/>
              <a:ext cx="1882500" cy="246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Exact Match Accuracy</a:t>
              </a:r>
              <a:endParaRPr sz="1000">
                <a:solidFill>
                  <a:schemeClr val="dk1"/>
                </a:solidFill>
                <a:latin typeface="Nunito Sans"/>
                <a:ea typeface="Nunito Sans"/>
                <a:cs typeface="Nunito Sans"/>
                <a:sym typeface="Nunito Sans"/>
              </a:endParaRPr>
            </a:p>
          </p:txBody>
        </p:sp>
        <p:sp>
          <p:nvSpPr>
            <p:cNvPr id="484" name="Google Shape;484;p39"/>
            <p:cNvSpPr txBox="1"/>
            <p:nvPr/>
          </p:nvSpPr>
          <p:spPr>
            <a:xfrm>
              <a:off x="2611014" y="2480719"/>
              <a:ext cx="763200" cy="246300"/>
            </a:xfrm>
            <a:prstGeom prst="rect">
              <a:avLst/>
            </a:prstGeom>
            <a:noFill/>
            <a:ln>
              <a:noFill/>
            </a:ln>
          </p:spPr>
          <p:txBody>
            <a:bodyPr anchorCtr="0" anchor="t" bIns="0" lIns="91425" spcFirstLastPara="1" rIns="91425" wrap="square" tIns="91425">
              <a:spAutoFit/>
            </a:bodyPr>
            <a:lstStyle/>
            <a:p>
              <a:pPr indent="0" lvl="0" marL="0" rtl="0" algn="ctr">
                <a:spcBef>
                  <a:spcPts val="0"/>
                </a:spcBef>
                <a:spcAft>
                  <a:spcPts val="0"/>
                </a:spcAft>
                <a:buNone/>
              </a:pPr>
              <a:r>
                <a:rPr lang="en-GB" sz="1000">
                  <a:solidFill>
                    <a:schemeClr val="dk1"/>
                  </a:solidFill>
                  <a:latin typeface="Nunito Sans"/>
                  <a:ea typeface="Nunito Sans"/>
                  <a:cs typeface="Nunito Sans"/>
                  <a:sym typeface="Nunito Sans"/>
                </a:rPr>
                <a:t>97</a:t>
              </a:r>
              <a:r>
                <a:rPr lang="en-GB" sz="1000">
                  <a:solidFill>
                    <a:schemeClr val="dk1"/>
                  </a:solidFill>
                  <a:latin typeface="Nunito Sans"/>
                  <a:ea typeface="Nunito Sans"/>
                  <a:cs typeface="Nunito Sans"/>
                  <a:sym typeface="Nunito Sans"/>
                </a:rPr>
                <a:t>%</a:t>
              </a:r>
              <a:endParaRPr sz="1000">
                <a:solidFill>
                  <a:schemeClr val="dk1"/>
                </a:solidFill>
                <a:latin typeface="Nunito Sans"/>
                <a:ea typeface="Nunito Sans"/>
                <a:cs typeface="Nunito Sans"/>
                <a:sym typeface="Nunito Sans"/>
              </a:endParaRPr>
            </a:p>
          </p:txBody>
        </p:sp>
        <p:sp>
          <p:nvSpPr>
            <p:cNvPr id="485" name="Google Shape;485;p39"/>
            <p:cNvSpPr txBox="1"/>
            <p:nvPr/>
          </p:nvSpPr>
          <p:spPr>
            <a:xfrm>
              <a:off x="4276400" y="2397475"/>
              <a:ext cx="2246400" cy="423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High extraction accuracy with minimal deviation from ground truth</a:t>
              </a:r>
              <a:endParaRPr sz="1000">
                <a:solidFill>
                  <a:schemeClr val="dk1"/>
                </a:solidFill>
              </a:endParaRPr>
            </a:p>
          </p:txBody>
        </p:sp>
        <p:sp>
          <p:nvSpPr>
            <p:cNvPr id="486" name="Google Shape;486;p39"/>
            <p:cNvSpPr/>
            <p:nvPr/>
          </p:nvSpPr>
          <p:spPr>
            <a:xfrm>
              <a:off x="1869432" y="2032510"/>
              <a:ext cx="2246400" cy="2862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chemeClr val="lt1"/>
                  </a:solidFill>
                </a:rPr>
                <a:t>Score</a:t>
              </a:r>
              <a:endParaRPr b="1" sz="900">
                <a:solidFill>
                  <a:schemeClr val="lt1"/>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0"/>
          <p:cNvSpPr txBox="1"/>
          <p:nvPr>
            <p:ph type="title"/>
          </p:nvPr>
        </p:nvSpPr>
        <p:spPr>
          <a:xfrm>
            <a:off x="296450" y="217600"/>
            <a:ext cx="65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Evaluation - </a:t>
            </a:r>
            <a:r>
              <a:rPr b="1" lang="en-GB">
                <a:solidFill>
                  <a:srgbClr val="1D2E4E"/>
                </a:solidFill>
              </a:rPr>
              <a:t>Retrieval Relevance</a:t>
            </a:r>
            <a:endParaRPr b="1">
              <a:solidFill>
                <a:srgbClr val="1D2E4E"/>
              </a:solidFill>
            </a:endParaRPr>
          </a:p>
          <a:p>
            <a:pPr indent="0" lvl="0" marL="0" rtl="0" algn="l">
              <a:spcBef>
                <a:spcPts val="0"/>
              </a:spcBef>
              <a:spcAft>
                <a:spcPts val="0"/>
              </a:spcAft>
              <a:buNone/>
            </a:pPr>
            <a:r>
              <a:t/>
            </a:r>
            <a:endParaRPr b="1">
              <a:solidFill>
                <a:srgbClr val="1D2E4E"/>
              </a:solidFill>
            </a:endParaRPr>
          </a:p>
        </p:txBody>
      </p:sp>
      <p:sp>
        <p:nvSpPr>
          <p:cNvPr id="492" name="Google Shape;492;p40"/>
          <p:cNvSpPr/>
          <p:nvPr/>
        </p:nvSpPr>
        <p:spPr>
          <a:xfrm>
            <a:off x="0" y="4543225"/>
            <a:ext cx="9144000" cy="6003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93" name="Google Shape;493;p40"/>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494" name="Google Shape;494;p40"/>
          <p:cNvSpPr txBox="1"/>
          <p:nvPr/>
        </p:nvSpPr>
        <p:spPr>
          <a:xfrm>
            <a:off x="3137325" y="1396463"/>
            <a:ext cx="5246100" cy="296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i="1" lang="en-GB">
                <a:solidFill>
                  <a:schemeClr val="dk1"/>
                </a:solidFill>
              </a:rPr>
              <a:t>Approach</a:t>
            </a:r>
            <a:endParaRPr b="1" i="1">
              <a:solidFill>
                <a:srgbClr val="1F1F1F"/>
              </a:solidFill>
            </a:endParaRPr>
          </a:p>
          <a:p>
            <a:pPr indent="-304800" lvl="0" marL="457200" rtl="0" algn="l">
              <a:lnSpc>
                <a:spcPct val="115000"/>
              </a:lnSpc>
              <a:spcBef>
                <a:spcPts val="1200"/>
              </a:spcBef>
              <a:spcAft>
                <a:spcPts val="0"/>
              </a:spcAft>
              <a:buClr>
                <a:srgbClr val="1F1F1F"/>
              </a:buClr>
              <a:buSzPts val="1200"/>
              <a:buChar char="●"/>
            </a:pPr>
            <a:r>
              <a:rPr lang="en-GB" sz="1200">
                <a:solidFill>
                  <a:srgbClr val="1F1F1F"/>
                </a:solidFill>
              </a:rPr>
              <a:t>Create persona-specific test queries.</a:t>
            </a:r>
            <a:endParaRPr sz="1200">
              <a:solidFill>
                <a:srgbClr val="1F1F1F"/>
              </a:solidFill>
            </a:endParaRPr>
          </a:p>
          <a:p>
            <a:pPr indent="-304800" lvl="0" marL="457200" rtl="0" algn="l">
              <a:lnSpc>
                <a:spcPct val="115000"/>
              </a:lnSpc>
              <a:spcBef>
                <a:spcPts val="0"/>
              </a:spcBef>
              <a:spcAft>
                <a:spcPts val="0"/>
              </a:spcAft>
              <a:buClr>
                <a:srgbClr val="1F1F1F"/>
              </a:buClr>
              <a:buSzPts val="1200"/>
              <a:buChar char="●"/>
            </a:pPr>
            <a:r>
              <a:rPr lang="en-GB" sz="1200">
                <a:solidFill>
                  <a:srgbClr val="1F1F1F"/>
                </a:solidFill>
              </a:rPr>
              <a:t>Retrieve top-K documents (K = 3, 5, 10, 20).</a:t>
            </a:r>
            <a:endParaRPr sz="1200">
              <a:solidFill>
                <a:srgbClr val="1F1F1F"/>
              </a:solidFill>
            </a:endParaRPr>
          </a:p>
          <a:p>
            <a:pPr indent="-304800" lvl="0" marL="457200" rtl="0" algn="l">
              <a:lnSpc>
                <a:spcPct val="115000"/>
              </a:lnSpc>
              <a:spcBef>
                <a:spcPts val="0"/>
              </a:spcBef>
              <a:spcAft>
                <a:spcPts val="0"/>
              </a:spcAft>
              <a:buClr>
                <a:srgbClr val="1F1F1F"/>
              </a:buClr>
              <a:buSzPts val="1200"/>
              <a:buChar char="●"/>
            </a:pPr>
            <a:r>
              <a:rPr lang="en-GB" sz="1200">
                <a:solidFill>
                  <a:srgbClr val="1F1F1F"/>
                </a:solidFill>
              </a:rPr>
              <a:t>Manually label relevance for retrieval documents.</a:t>
            </a:r>
            <a:endParaRPr sz="1200">
              <a:solidFill>
                <a:srgbClr val="1F1F1F"/>
              </a:solidFill>
            </a:endParaRPr>
          </a:p>
          <a:p>
            <a:pPr indent="0" lvl="0" marL="0" rtl="0" algn="l">
              <a:lnSpc>
                <a:spcPct val="115000"/>
              </a:lnSpc>
              <a:spcBef>
                <a:spcPts val="1200"/>
              </a:spcBef>
              <a:spcAft>
                <a:spcPts val="0"/>
              </a:spcAft>
              <a:buNone/>
            </a:pPr>
            <a:r>
              <a:rPr b="1" i="1" lang="en-GB">
                <a:solidFill>
                  <a:schemeClr val="dk1"/>
                </a:solidFill>
                <a:highlight>
                  <a:schemeClr val="lt1"/>
                </a:highlight>
              </a:rPr>
              <a:t>Metrics</a:t>
            </a:r>
            <a:endParaRPr b="1" i="1">
              <a:solidFill>
                <a:schemeClr val="dk1"/>
              </a:solidFill>
              <a:highlight>
                <a:schemeClr val="lt1"/>
              </a:highlight>
            </a:endParaRPr>
          </a:p>
          <a:p>
            <a:pPr indent="-304800" lvl="0" marL="457200" rtl="0" algn="l">
              <a:lnSpc>
                <a:spcPct val="115000"/>
              </a:lnSpc>
              <a:spcBef>
                <a:spcPts val="1200"/>
              </a:spcBef>
              <a:spcAft>
                <a:spcPts val="0"/>
              </a:spcAft>
              <a:buClr>
                <a:schemeClr val="dk1"/>
              </a:buClr>
              <a:buSzPts val="1200"/>
              <a:buChar char="➔"/>
            </a:pPr>
            <a:r>
              <a:rPr b="1" lang="en-GB" sz="1200">
                <a:solidFill>
                  <a:schemeClr val="dk1"/>
                </a:solidFill>
              </a:rPr>
              <a:t>Precision@K	</a:t>
            </a:r>
            <a:r>
              <a:rPr lang="en-GB" sz="1200">
                <a:solidFill>
                  <a:schemeClr val="dk1"/>
                </a:solidFill>
              </a:rPr>
              <a:t>How many of the top K results are actually correct.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GB" sz="1200">
                <a:solidFill>
                  <a:schemeClr val="dk1"/>
                </a:solidFill>
              </a:rPr>
              <a:t>Recall@K		</a:t>
            </a:r>
            <a:r>
              <a:rPr lang="en-GB" sz="1200">
                <a:solidFill>
                  <a:schemeClr val="dk1"/>
                </a:solidFill>
              </a:rPr>
              <a:t>How many of the total correct results were successfully found within the top K.</a:t>
            </a:r>
            <a:endParaRPr sz="1200">
              <a:solidFill>
                <a:schemeClr val="dk1"/>
              </a:solidFill>
            </a:endParaRPr>
          </a:p>
          <a:p>
            <a:pPr indent="0" lvl="0" marL="0" rtl="0" algn="l">
              <a:lnSpc>
                <a:spcPct val="115000"/>
              </a:lnSpc>
              <a:spcBef>
                <a:spcPts val="1200"/>
              </a:spcBef>
              <a:spcAft>
                <a:spcPts val="1200"/>
              </a:spcAft>
              <a:buNone/>
            </a:pPr>
            <a:r>
              <a:t/>
            </a:r>
            <a:endParaRPr sz="1200">
              <a:solidFill>
                <a:schemeClr val="dk1"/>
              </a:solidFill>
            </a:endParaRPr>
          </a:p>
        </p:txBody>
      </p:sp>
      <p:pic>
        <p:nvPicPr>
          <p:cNvPr id="495" name="Google Shape;495;p40" title="accurate.png"/>
          <p:cNvPicPr preferRelativeResize="0"/>
          <p:nvPr/>
        </p:nvPicPr>
        <p:blipFill>
          <a:blip r:embed="rId4">
            <a:alphaModFix/>
          </a:blip>
          <a:stretch>
            <a:fillRect/>
          </a:stretch>
        </p:blipFill>
        <p:spPr>
          <a:xfrm>
            <a:off x="783325" y="1861462"/>
            <a:ext cx="1420575" cy="1420575"/>
          </a:xfrm>
          <a:prstGeom prst="rect">
            <a:avLst/>
          </a:prstGeom>
          <a:noFill/>
          <a:ln>
            <a:noFill/>
          </a:ln>
        </p:spPr>
      </p:pic>
      <p:sp>
        <p:nvSpPr>
          <p:cNvPr id="496" name="Google Shape;496;p40"/>
          <p:cNvSpPr txBox="1"/>
          <p:nvPr/>
        </p:nvSpPr>
        <p:spPr>
          <a:xfrm>
            <a:off x="3802050" y="4545450"/>
            <a:ext cx="527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FFFFFF"/>
                </a:solidFill>
              </a:rPr>
              <a:t>*Precision@K = (Relevant docs in top-K) / K</a:t>
            </a:r>
            <a:endParaRPr sz="900">
              <a:solidFill>
                <a:srgbClr val="FFFFFF"/>
              </a:solidFill>
            </a:endParaRPr>
          </a:p>
          <a:p>
            <a:pPr indent="0" lvl="0" marL="0" rtl="0" algn="l">
              <a:spcBef>
                <a:spcPts val="0"/>
              </a:spcBef>
              <a:spcAft>
                <a:spcPts val="0"/>
              </a:spcAft>
              <a:buNone/>
            </a:pPr>
            <a:r>
              <a:rPr lang="en-GB" sz="900">
                <a:solidFill>
                  <a:srgbClr val="FFFFFF"/>
                </a:solidFill>
              </a:rPr>
              <a:t>*Recall@K = (Relevant docs in top-K) / (Total relevant docs)</a:t>
            </a:r>
            <a:endParaRPr sz="9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1"/>
          <p:cNvSpPr txBox="1"/>
          <p:nvPr>
            <p:ph type="title"/>
          </p:nvPr>
        </p:nvSpPr>
        <p:spPr>
          <a:xfrm>
            <a:off x="296450" y="217600"/>
            <a:ext cx="65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Evaluation - Retrieval Relevance</a:t>
            </a:r>
            <a:endParaRPr b="1">
              <a:solidFill>
                <a:srgbClr val="1D2E4E"/>
              </a:solidFill>
            </a:endParaRPr>
          </a:p>
        </p:txBody>
      </p:sp>
      <p:sp>
        <p:nvSpPr>
          <p:cNvPr id="502" name="Google Shape;502;p41"/>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03" name="Google Shape;503;p41"/>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504" name="Google Shape;504;p41"/>
          <p:cNvSpPr txBox="1"/>
          <p:nvPr/>
        </p:nvSpPr>
        <p:spPr>
          <a:xfrm>
            <a:off x="364925" y="948563"/>
            <a:ext cx="44868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rPr>
              <a:t>Configuration</a:t>
            </a:r>
            <a:endParaRPr b="1" sz="1600">
              <a:solidFill>
                <a:schemeClr val="dk1"/>
              </a:solidFill>
            </a:endParaRPr>
          </a:p>
          <a:p>
            <a:pPr indent="-311150" lvl="0" marL="457200" rtl="0" algn="l">
              <a:spcBef>
                <a:spcPts val="0"/>
              </a:spcBef>
              <a:spcAft>
                <a:spcPts val="0"/>
              </a:spcAft>
              <a:buClr>
                <a:schemeClr val="dk1"/>
              </a:buClr>
              <a:buSzPts val="1300"/>
              <a:buChar char="➔"/>
            </a:pPr>
            <a:r>
              <a:rPr b="1" lang="en-GB" sz="1300">
                <a:solidFill>
                  <a:schemeClr val="dk1"/>
                </a:solidFill>
              </a:rPr>
              <a:t>Models</a:t>
            </a:r>
            <a:r>
              <a:rPr lang="en-GB" sz="1300">
                <a:solidFill>
                  <a:schemeClr val="dk1"/>
                </a:solidFill>
              </a:rPr>
              <a:t>:</a:t>
            </a:r>
            <a:endParaRPr sz="1300">
              <a:solidFill>
                <a:schemeClr val="dk1"/>
              </a:solidFill>
            </a:endParaRPr>
          </a:p>
          <a:p>
            <a:pPr indent="-311150" lvl="1" marL="914400" rtl="0" algn="l">
              <a:spcBef>
                <a:spcPts val="0"/>
              </a:spcBef>
              <a:spcAft>
                <a:spcPts val="0"/>
              </a:spcAft>
              <a:buClr>
                <a:schemeClr val="dk1"/>
              </a:buClr>
              <a:buSzPts val="1300"/>
              <a:buChar char="◆"/>
            </a:pPr>
            <a:r>
              <a:rPr b="1" lang="en-GB" sz="1300">
                <a:solidFill>
                  <a:schemeClr val="dk1"/>
                </a:solidFill>
              </a:rPr>
              <a:t>Embedding:</a:t>
            </a:r>
            <a:r>
              <a:rPr lang="en-GB" sz="1300">
                <a:solidFill>
                  <a:schemeClr val="dk1"/>
                </a:solidFill>
              </a:rPr>
              <a:t> sentence-transformers/all-mpnet-base-v2</a:t>
            </a:r>
            <a:endParaRPr sz="1300">
              <a:solidFill>
                <a:schemeClr val="dk1"/>
              </a:solidFill>
            </a:endParaRPr>
          </a:p>
          <a:p>
            <a:pPr indent="-311150" lvl="0" marL="457200" rtl="0" algn="l">
              <a:spcBef>
                <a:spcPts val="0"/>
              </a:spcBef>
              <a:spcAft>
                <a:spcPts val="0"/>
              </a:spcAft>
              <a:buClr>
                <a:schemeClr val="dk1"/>
              </a:buClr>
              <a:buSzPts val="1300"/>
              <a:buChar char="➔"/>
            </a:pPr>
            <a:r>
              <a:rPr b="1" lang="en-GB" sz="1300">
                <a:solidFill>
                  <a:schemeClr val="dk1"/>
                </a:solidFill>
              </a:rPr>
              <a:t>RAG setup</a:t>
            </a:r>
            <a:r>
              <a:rPr lang="en-GB" sz="1300">
                <a:solidFill>
                  <a:schemeClr val="dk1"/>
                </a:solidFill>
              </a:rPr>
              <a:t>:</a:t>
            </a:r>
            <a:endParaRPr sz="1300">
              <a:solidFill>
                <a:schemeClr val="dk1"/>
              </a:solidFill>
            </a:endParaRPr>
          </a:p>
          <a:p>
            <a:pPr indent="-311150" lvl="1" marL="914400" rtl="0" algn="l">
              <a:spcBef>
                <a:spcPts val="0"/>
              </a:spcBef>
              <a:spcAft>
                <a:spcPts val="0"/>
              </a:spcAft>
              <a:buClr>
                <a:schemeClr val="dk1"/>
              </a:buClr>
              <a:buSzPts val="1300"/>
              <a:buChar char="◆"/>
            </a:pPr>
            <a:r>
              <a:rPr b="1" lang="en-GB" sz="1300">
                <a:solidFill>
                  <a:schemeClr val="dk1"/>
                </a:solidFill>
              </a:rPr>
              <a:t>Chunk Size</a:t>
            </a:r>
            <a:r>
              <a:rPr lang="en-GB" sz="1300">
                <a:solidFill>
                  <a:schemeClr val="dk1"/>
                </a:solidFill>
              </a:rPr>
              <a:t>: 1,200 characters</a:t>
            </a:r>
            <a:endParaRPr sz="1300">
              <a:solidFill>
                <a:schemeClr val="dk1"/>
              </a:solidFill>
            </a:endParaRPr>
          </a:p>
          <a:p>
            <a:pPr indent="-311150" lvl="1" marL="914400" rtl="0" algn="l">
              <a:spcBef>
                <a:spcPts val="0"/>
              </a:spcBef>
              <a:spcAft>
                <a:spcPts val="0"/>
              </a:spcAft>
              <a:buClr>
                <a:schemeClr val="dk1"/>
              </a:buClr>
              <a:buSzPts val="1300"/>
              <a:buChar char="◆"/>
            </a:pPr>
            <a:r>
              <a:rPr b="1" lang="en-GB" sz="1300">
                <a:solidFill>
                  <a:schemeClr val="dk1"/>
                </a:solidFill>
              </a:rPr>
              <a:t>Chunk Overlap</a:t>
            </a:r>
            <a:r>
              <a:rPr lang="en-GB" sz="1300">
                <a:solidFill>
                  <a:schemeClr val="dk1"/>
                </a:solidFill>
              </a:rPr>
              <a:t>: 50 characters </a:t>
            </a:r>
            <a:endParaRPr sz="1300">
              <a:solidFill>
                <a:schemeClr val="dk1"/>
              </a:solidFill>
            </a:endParaRPr>
          </a:p>
          <a:p>
            <a:pPr indent="-311150" lvl="1" marL="914400" rtl="0" algn="l">
              <a:spcBef>
                <a:spcPts val="0"/>
              </a:spcBef>
              <a:spcAft>
                <a:spcPts val="0"/>
              </a:spcAft>
              <a:buClr>
                <a:schemeClr val="dk1"/>
              </a:buClr>
              <a:buSzPts val="1300"/>
              <a:buChar char="◆"/>
            </a:pPr>
            <a:r>
              <a:rPr b="1" lang="en-GB" sz="1300">
                <a:solidFill>
                  <a:schemeClr val="dk1"/>
                </a:solidFill>
              </a:rPr>
              <a:t>Input</a:t>
            </a:r>
            <a:r>
              <a:rPr lang="en-GB" sz="1300">
                <a:solidFill>
                  <a:schemeClr val="dk1"/>
                </a:solidFill>
              </a:rPr>
              <a:t>: 222-page split to 712 total text chunks</a:t>
            </a:r>
            <a:endParaRPr sz="1300">
              <a:solidFill>
                <a:schemeClr val="dk1"/>
              </a:solidFill>
            </a:endParaRPr>
          </a:p>
          <a:p>
            <a:pPr indent="-311150" lvl="0" marL="457200" rtl="0" algn="l">
              <a:spcBef>
                <a:spcPts val="0"/>
              </a:spcBef>
              <a:spcAft>
                <a:spcPts val="0"/>
              </a:spcAft>
              <a:buClr>
                <a:schemeClr val="dk1"/>
              </a:buClr>
              <a:buSzPts val="1300"/>
              <a:buChar char="➔"/>
            </a:pPr>
            <a:r>
              <a:rPr b="1" lang="en-GB" sz="1300">
                <a:solidFill>
                  <a:schemeClr val="dk1"/>
                </a:solidFill>
              </a:rPr>
              <a:t>Test dataset:</a:t>
            </a:r>
            <a:endParaRPr sz="1300">
              <a:solidFill>
                <a:schemeClr val="dk1"/>
              </a:solidFill>
            </a:endParaRPr>
          </a:p>
          <a:p>
            <a:pPr indent="-311150" lvl="1" marL="914400" rtl="0" algn="l">
              <a:spcBef>
                <a:spcPts val="0"/>
              </a:spcBef>
              <a:spcAft>
                <a:spcPts val="0"/>
              </a:spcAft>
              <a:buClr>
                <a:schemeClr val="dk1"/>
              </a:buClr>
              <a:buSzPts val="1300"/>
              <a:buChar char="◆"/>
            </a:pPr>
            <a:r>
              <a:rPr b="1" lang="en-GB" sz="1300">
                <a:solidFill>
                  <a:schemeClr val="dk1"/>
                </a:solidFill>
              </a:rPr>
              <a:t>Ground Truth</a:t>
            </a:r>
            <a:r>
              <a:rPr lang="en-GB" sz="1300">
                <a:solidFill>
                  <a:schemeClr val="dk1"/>
                </a:solidFill>
              </a:rPr>
              <a:t>: 31 evaluation questions (</a:t>
            </a:r>
            <a:r>
              <a:rPr lang="en-GB" sz="1300">
                <a:solidFill>
                  <a:schemeClr val="dk1"/>
                </a:solidFill>
              </a:rPr>
              <a:t>e.g. “What are your preferred brands?”, …) </a:t>
            </a:r>
            <a:r>
              <a:rPr lang="en-GB" sz="1300">
                <a:solidFill>
                  <a:schemeClr val="dk1"/>
                </a:solidFill>
              </a:rPr>
              <a:t>focused on the Curious Connoisseurs segment</a:t>
            </a:r>
            <a:endParaRPr sz="1300">
              <a:solidFill>
                <a:schemeClr val="dk1"/>
              </a:solidFill>
            </a:endParaRPr>
          </a:p>
          <a:p>
            <a:pPr indent="-311150" lvl="1" marL="914400" rtl="0" algn="l">
              <a:spcBef>
                <a:spcPts val="0"/>
              </a:spcBef>
              <a:spcAft>
                <a:spcPts val="0"/>
              </a:spcAft>
              <a:buClr>
                <a:schemeClr val="dk1"/>
              </a:buClr>
              <a:buSzPts val="1300"/>
              <a:buChar char="◆"/>
            </a:pPr>
            <a:r>
              <a:rPr lang="en-GB" sz="1300">
                <a:solidFill>
                  <a:schemeClr val="dk1"/>
                </a:solidFill>
              </a:rPr>
              <a:t>Top-25 retrieval per query; relevant documents manually labeled</a:t>
            </a:r>
            <a:endParaRPr sz="1300">
              <a:solidFill>
                <a:schemeClr val="dk1"/>
              </a:solidFill>
            </a:endParaRPr>
          </a:p>
        </p:txBody>
      </p:sp>
      <p:sp>
        <p:nvSpPr>
          <p:cNvPr id="505" name="Google Shape;505;p41"/>
          <p:cNvSpPr txBox="1"/>
          <p:nvPr/>
        </p:nvSpPr>
        <p:spPr>
          <a:xfrm>
            <a:off x="5046425" y="4352100"/>
            <a:ext cx="3943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a:solidFill>
                  <a:schemeClr val="dk1"/>
                </a:solidFill>
              </a:rPr>
              <a:t>Result</a:t>
            </a:r>
            <a:endParaRPr b="1" sz="1600">
              <a:solidFill>
                <a:schemeClr val="dk1"/>
              </a:solidFill>
            </a:endParaRPr>
          </a:p>
        </p:txBody>
      </p:sp>
      <p:grpSp>
        <p:nvGrpSpPr>
          <p:cNvPr id="506" name="Google Shape;506;p41"/>
          <p:cNvGrpSpPr/>
          <p:nvPr/>
        </p:nvGrpSpPr>
        <p:grpSpPr>
          <a:xfrm>
            <a:off x="4851685" y="948617"/>
            <a:ext cx="4047644" cy="1464708"/>
            <a:chOff x="324300" y="2032510"/>
            <a:chExt cx="6210900" cy="1464708"/>
          </a:xfrm>
        </p:grpSpPr>
        <p:sp>
          <p:nvSpPr>
            <p:cNvPr id="507" name="Google Shape;507;p41"/>
            <p:cNvSpPr/>
            <p:nvPr/>
          </p:nvSpPr>
          <p:spPr>
            <a:xfrm>
              <a:off x="4223891" y="2032510"/>
              <a:ext cx="2246400" cy="2862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chemeClr val="lt1"/>
                  </a:solidFill>
                </a:rPr>
                <a:t>Interpretation</a:t>
              </a:r>
              <a:endParaRPr b="1" sz="900">
                <a:solidFill>
                  <a:schemeClr val="lt1"/>
                </a:solidFill>
              </a:endParaRPr>
            </a:p>
          </p:txBody>
        </p:sp>
        <p:cxnSp>
          <p:nvCxnSpPr>
            <p:cNvPr id="508" name="Google Shape;508;p41"/>
            <p:cNvCxnSpPr/>
            <p:nvPr/>
          </p:nvCxnSpPr>
          <p:spPr>
            <a:xfrm flipH="1" rot="10800000">
              <a:off x="329095" y="3239934"/>
              <a:ext cx="6201300" cy="600"/>
            </a:xfrm>
            <a:prstGeom prst="straightConnector1">
              <a:avLst/>
            </a:prstGeom>
            <a:noFill/>
            <a:ln cap="flat" cmpd="sng" w="9525">
              <a:solidFill>
                <a:srgbClr val="1D2E4E"/>
              </a:solidFill>
              <a:prstDash val="solid"/>
              <a:round/>
              <a:headEnd len="med" w="med" type="none"/>
              <a:tailEnd len="med" w="med" type="none"/>
            </a:ln>
          </p:spPr>
        </p:cxnSp>
        <p:sp>
          <p:nvSpPr>
            <p:cNvPr id="509" name="Google Shape;509;p41"/>
            <p:cNvSpPr txBox="1"/>
            <p:nvPr/>
          </p:nvSpPr>
          <p:spPr>
            <a:xfrm>
              <a:off x="332767" y="2485975"/>
              <a:ext cx="1882500" cy="246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Precision@3</a:t>
              </a:r>
              <a:endParaRPr sz="1000">
                <a:solidFill>
                  <a:schemeClr val="dk1"/>
                </a:solidFill>
                <a:latin typeface="Nunito Sans"/>
                <a:ea typeface="Nunito Sans"/>
                <a:cs typeface="Nunito Sans"/>
                <a:sym typeface="Nunito Sans"/>
              </a:endParaRPr>
            </a:p>
          </p:txBody>
        </p:sp>
        <p:cxnSp>
          <p:nvCxnSpPr>
            <p:cNvPr id="510" name="Google Shape;510;p41"/>
            <p:cNvCxnSpPr/>
            <p:nvPr/>
          </p:nvCxnSpPr>
          <p:spPr>
            <a:xfrm>
              <a:off x="324300" y="2810047"/>
              <a:ext cx="6210900" cy="6000"/>
            </a:xfrm>
            <a:prstGeom prst="straightConnector1">
              <a:avLst/>
            </a:prstGeom>
            <a:noFill/>
            <a:ln cap="flat" cmpd="sng" w="9525">
              <a:solidFill>
                <a:srgbClr val="1D2E4E"/>
              </a:solidFill>
              <a:prstDash val="solid"/>
              <a:round/>
              <a:headEnd len="med" w="med" type="none"/>
              <a:tailEnd len="med" w="med" type="none"/>
            </a:ln>
          </p:spPr>
        </p:cxnSp>
        <p:sp>
          <p:nvSpPr>
            <p:cNvPr id="511" name="Google Shape;511;p41"/>
            <p:cNvSpPr txBox="1"/>
            <p:nvPr/>
          </p:nvSpPr>
          <p:spPr>
            <a:xfrm>
              <a:off x="2380025" y="2485980"/>
              <a:ext cx="1225200" cy="246300"/>
            </a:xfrm>
            <a:prstGeom prst="rect">
              <a:avLst/>
            </a:prstGeom>
            <a:noFill/>
            <a:ln>
              <a:noFill/>
            </a:ln>
          </p:spPr>
          <p:txBody>
            <a:bodyPr anchorCtr="0" anchor="t" bIns="0" lIns="91425" spcFirstLastPara="1" rIns="91425" wrap="square" tIns="91425">
              <a:spAutoFit/>
            </a:bodyPr>
            <a:lstStyle/>
            <a:p>
              <a:pPr indent="0" lvl="0" marL="0" rtl="0" algn="ctr">
                <a:spcBef>
                  <a:spcPts val="0"/>
                </a:spcBef>
                <a:spcAft>
                  <a:spcPts val="0"/>
                </a:spcAft>
                <a:buNone/>
              </a:pPr>
              <a:r>
                <a:rPr lang="en-GB" sz="1000">
                  <a:solidFill>
                    <a:schemeClr val="dk1"/>
                  </a:solidFill>
                  <a:latin typeface="Nunito Sans"/>
                  <a:ea typeface="Nunito Sans"/>
                  <a:cs typeface="Nunito Sans"/>
                  <a:sym typeface="Nunito Sans"/>
                </a:rPr>
                <a:t>89.25%</a:t>
              </a:r>
              <a:endParaRPr sz="1000">
                <a:solidFill>
                  <a:schemeClr val="dk1"/>
                </a:solidFill>
                <a:latin typeface="Nunito Sans"/>
                <a:ea typeface="Nunito Sans"/>
                <a:cs typeface="Nunito Sans"/>
                <a:sym typeface="Nunito Sans"/>
              </a:endParaRPr>
            </a:p>
          </p:txBody>
        </p:sp>
        <p:sp>
          <p:nvSpPr>
            <p:cNvPr id="512" name="Google Shape;512;p41"/>
            <p:cNvSpPr txBox="1"/>
            <p:nvPr/>
          </p:nvSpPr>
          <p:spPr>
            <a:xfrm>
              <a:off x="4274147" y="2352718"/>
              <a:ext cx="2235300" cy="600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Minimal noise at the top</a:t>
              </a:r>
              <a:endParaRPr sz="1000">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513" name="Google Shape;513;p41"/>
            <p:cNvSpPr txBox="1"/>
            <p:nvPr/>
          </p:nvSpPr>
          <p:spPr>
            <a:xfrm>
              <a:off x="332761" y="2893820"/>
              <a:ext cx="18825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rPr>
                <a:t>Precision@5</a:t>
              </a:r>
              <a:endParaRPr sz="1000">
                <a:solidFill>
                  <a:schemeClr val="dk1"/>
                </a:solidFill>
              </a:endParaRPr>
            </a:p>
          </p:txBody>
        </p:sp>
        <p:sp>
          <p:nvSpPr>
            <p:cNvPr id="514" name="Google Shape;514;p41"/>
            <p:cNvSpPr txBox="1"/>
            <p:nvPr/>
          </p:nvSpPr>
          <p:spPr>
            <a:xfrm>
              <a:off x="2447533" y="2893780"/>
              <a:ext cx="1090200" cy="246300"/>
            </a:xfrm>
            <a:prstGeom prst="rect">
              <a:avLst/>
            </a:prstGeom>
            <a:noFill/>
            <a:ln>
              <a:noFill/>
            </a:ln>
          </p:spPr>
          <p:txBody>
            <a:bodyPr anchorCtr="0" anchor="t" bIns="0" lIns="91425" spcFirstLastPara="1" rIns="91425" wrap="square" tIns="91425">
              <a:spAutoFit/>
            </a:bodyPr>
            <a:lstStyle/>
            <a:p>
              <a:pPr indent="0" lvl="0" marL="0" rtl="0" algn="ctr">
                <a:spcBef>
                  <a:spcPts val="0"/>
                </a:spcBef>
                <a:spcAft>
                  <a:spcPts val="0"/>
                </a:spcAft>
                <a:buNone/>
              </a:pPr>
              <a:r>
                <a:rPr lang="en-GB" sz="1000">
                  <a:solidFill>
                    <a:schemeClr val="dk1"/>
                  </a:solidFill>
                  <a:latin typeface="Nunito Sans"/>
                  <a:ea typeface="Nunito Sans"/>
                  <a:cs typeface="Nunito Sans"/>
                  <a:sym typeface="Nunito Sans"/>
                </a:rPr>
                <a:t>88.39%</a:t>
              </a:r>
              <a:endParaRPr sz="1000">
                <a:solidFill>
                  <a:schemeClr val="dk1"/>
                </a:solidFill>
                <a:latin typeface="Nunito Sans"/>
                <a:ea typeface="Nunito Sans"/>
                <a:cs typeface="Nunito Sans"/>
                <a:sym typeface="Nunito Sans"/>
              </a:endParaRPr>
            </a:p>
          </p:txBody>
        </p:sp>
        <p:sp>
          <p:nvSpPr>
            <p:cNvPr id="515" name="Google Shape;515;p41"/>
            <p:cNvSpPr txBox="1"/>
            <p:nvPr/>
          </p:nvSpPr>
          <p:spPr>
            <a:xfrm>
              <a:off x="329181" y="3250918"/>
              <a:ext cx="16116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rPr>
                <a:t>Precision@10</a:t>
              </a:r>
              <a:endParaRPr sz="1000">
                <a:solidFill>
                  <a:schemeClr val="dk1"/>
                </a:solidFill>
              </a:endParaRPr>
            </a:p>
          </p:txBody>
        </p:sp>
        <p:sp>
          <p:nvSpPr>
            <p:cNvPr id="516" name="Google Shape;516;p41"/>
            <p:cNvSpPr txBox="1"/>
            <p:nvPr/>
          </p:nvSpPr>
          <p:spPr>
            <a:xfrm>
              <a:off x="2466241" y="3250918"/>
              <a:ext cx="994200" cy="246300"/>
            </a:xfrm>
            <a:prstGeom prst="rect">
              <a:avLst/>
            </a:prstGeom>
            <a:noFill/>
            <a:ln>
              <a:noFill/>
            </a:ln>
          </p:spPr>
          <p:txBody>
            <a:bodyPr anchorCtr="0" anchor="t" bIns="0" lIns="91425" spcFirstLastPara="1" rIns="91425" wrap="square" tIns="91425">
              <a:spAutoFit/>
            </a:bodyPr>
            <a:lstStyle/>
            <a:p>
              <a:pPr indent="0" lvl="0" marL="0" rtl="0" algn="ctr">
                <a:spcBef>
                  <a:spcPts val="0"/>
                </a:spcBef>
                <a:spcAft>
                  <a:spcPts val="0"/>
                </a:spcAft>
                <a:buNone/>
              </a:pPr>
              <a:r>
                <a:rPr lang="en-GB" sz="1000">
                  <a:solidFill>
                    <a:schemeClr val="dk1"/>
                  </a:solidFill>
                  <a:latin typeface="Nunito Sans"/>
                  <a:ea typeface="Nunito Sans"/>
                  <a:cs typeface="Nunito Sans"/>
                  <a:sym typeface="Nunito Sans"/>
                </a:rPr>
                <a:t>86.13%</a:t>
              </a:r>
              <a:endParaRPr sz="1000">
                <a:solidFill>
                  <a:schemeClr val="dk1"/>
                </a:solidFill>
                <a:latin typeface="Nunito Sans"/>
                <a:ea typeface="Nunito Sans"/>
                <a:cs typeface="Nunito Sans"/>
                <a:sym typeface="Nunito Sans"/>
              </a:endParaRPr>
            </a:p>
          </p:txBody>
        </p:sp>
        <p:sp>
          <p:nvSpPr>
            <p:cNvPr id="517" name="Google Shape;517;p41"/>
            <p:cNvSpPr/>
            <p:nvPr/>
          </p:nvSpPr>
          <p:spPr>
            <a:xfrm>
              <a:off x="1869432" y="2032510"/>
              <a:ext cx="2246400" cy="2862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chemeClr val="lt1"/>
                  </a:solidFill>
                </a:rPr>
                <a:t>Score</a:t>
              </a:r>
              <a:endParaRPr b="1" sz="900">
                <a:solidFill>
                  <a:schemeClr val="lt1"/>
                </a:solidFill>
              </a:endParaRPr>
            </a:p>
          </p:txBody>
        </p:sp>
      </p:grpSp>
      <p:cxnSp>
        <p:nvCxnSpPr>
          <p:cNvPr id="518" name="Google Shape;518;p41"/>
          <p:cNvCxnSpPr/>
          <p:nvPr/>
        </p:nvCxnSpPr>
        <p:spPr>
          <a:xfrm flipH="1" rot="10800000">
            <a:off x="4851685" y="2569029"/>
            <a:ext cx="4041300" cy="600"/>
          </a:xfrm>
          <a:prstGeom prst="straightConnector1">
            <a:avLst/>
          </a:prstGeom>
          <a:noFill/>
          <a:ln cap="flat" cmpd="sng" w="9525">
            <a:solidFill>
              <a:srgbClr val="1D2E4E"/>
            </a:solidFill>
            <a:prstDash val="solid"/>
            <a:round/>
            <a:headEnd len="med" w="med" type="none"/>
            <a:tailEnd len="med" w="med" type="none"/>
          </a:ln>
        </p:spPr>
      </p:cxnSp>
      <p:sp>
        <p:nvSpPr>
          <p:cNvPr id="519" name="Google Shape;519;p41"/>
          <p:cNvSpPr txBox="1"/>
          <p:nvPr/>
        </p:nvSpPr>
        <p:spPr>
          <a:xfrm>
            <a:off x="7420525" y="1782607"/>
            <a:ext cx="1406100" cy="423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Still high quality</a:t>
            </a:r>
            <a:endParaRPr sz="1000">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520" name="Google Shape;520;p41"/>
          <p:cNvSpPr txBox="1"/>
          <p:nvPr/>
        </p:nvSpPr>
        <p:spPr>
          <a:xfrm>
            <a:off x="7420525" y="2148457"/>
            <a:ext cx="1406100" cy="600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relevance remains dominant</a:t>
            </a:r>
            <a:endParaRPr sz="1000">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521" name="Google Shape;521;p41"/>
          <p:cNvSpPr txBox="1"/>
          <p:nvPr/>
        </p:nvSpPr>
        <p:spPr>
          <a:xfrm>
            <a:off x="4854853" y="2569013"/>
            <a:ext cx="10503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b="1" lang="en-GB" sz="1000">
                <a:solidFill>
                  <a:schemeClr val="dk1"/>
                </a:solidFill>
              </a:rPr>
              <a:t>Precision@20</a:t>
            </a:r>
            <a:endParaRPr b="1" sz="1000">
              <a:solidFill>
                <a:schemeClr val="dk1"/>
              </a:solidFill>
            </a:endParaRPr>
          </a:p>
        </p:txBody>
      </p:sp>
      <p:cxnSp>
        <p:nvCxnSpPr>
          <p:cNvPr id="522" name="Google Shape;522;p41"/>
          <p:cNvCxnSpPr/>
          <p:nvPr/>
        </p:nvCxnSpPr>
        <p:spPr>
          <a:xfrm flipH="1" rot="10800000">
            <a:off x="4854860" y="2957254"/>
            <a:ext cx="4041300" cy="600"/>
          </a:xfrm>
          <a:prstGeom prst="straightConnector1">
            <a:avLst/>
          </a:prstGeom>
          <a:noFill/>
          <a:ln cap="flat" cmpd="sng" w="9525">
            <a:solidFill>
              <a:srgbClr val="1D2E4E"/>
            </a:solidFill>
            <a:prstDash val="solid"/>
            <a:round/>
            <a:headEnd len="med" w="med" type="none"/>
            <a:tailEnd len="med" w="med" type="none"/>
          </a:ln>
        </p:spPr>
      </p:cxnSp>
      <p:sp>
        <p:nvSpPr>
          <p:cNvPr id="523" name="Google Shape;523;p41"/>
          <p:cNvSpPr txBox="1"/>
          <p:nvPr/>
        </p:nvSpPr>
        <p:spPr>
          <a:xfrm>
            <a:off x="4854853" y="2924813"/>
            <a:ext cx="10503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rPr>
              <a:t>Recall</a:t>
            </a:r>
            <a:r>
              <a:rPr lang="en-GB" sz="1000">
                <a:solidFill>
                  <a:schemeClr val="dk1"/>
                </a:solidFill>
              </a:rPr>
              <a:t>@3</a:t>
            </a:r>
            <a:endParaRPr sz="1000">
              <a:solidFill>
                <a:schemeClr val="dk1"/>
              </a:solidFill>
            </a:endParaRPr>
          </a:p>
        </p:txBody>
      </p:sp>
      <p:sp>
        <p:nvSpPr>
          <p:cNvPr id="524" name="Google Shape;524;p41"/>
          <p:cNvSpPr txBox="1"/>
          <p:nvPr/>
        </p:nvSpPr>
        <p:spPr>
          <a:xfrm>
            <a:off x="4854853" y="3310813"/>
            <a:ext cx="10503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rPr>
              <a:t>Recall@5</a:t>
            </a:r>
            <a:endParaRPr sz="1000">
              <a:solidFill>
                <a:schemeClr val="dk1"/>
              </a:solidFill>
            </a:endParaRPr>
          </a:p>
        </p:txBody>
      </p:sp>
      <p:sp>
        <p:nvSpPr>
          <p:cNvPr id="525" name="Google Shape;525;p41"/>
          <p:cNvSpPr txBox="1"/>
          <p:nvPr/>
        </p:nvSpPr>
        <p:spPr>
          <a:xfrm>
            <a:off x="4854853" y="3721588"/>
            <a:ext cx="10503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rPr>
              <a:t>Recall@10</a:t>
            </a:r>
            <a:endParaRPr sz="1000">
              <a:solidFill>
                <a:schemeClr val="dk1"/>
              </a:solidFill>
            </a:endParaRPr>
          </a:p>
        </p:txBody>
      </p:sp>
      <p:sp>
        <p:nvSpPr>
          <p:cNvPr id="526" name="Google Shape;526;p41"/>
          <p:cNvSpPr txBox="1"/>
          <p:nvPr/>
        </p:nvSpPr>
        <p:spPr>
          <a:xfrm>
            <a:off x="4854853" y="4060025"/>
            <a:ext cx="10503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b="1" lang="en-GB" sz="1000">
                <a:solidFill>
                  <a:schemeClr val="dk1"/>
                </a:solidFill>
              </a:rPr>
              <a:t>Recall@20</a:t>
            </a:r>
            <a:endParaRPr b="1" sz="1000">
              <a:solidFill>
                <a:schemeClr val="dk1"/>
              </a:solidFill>
            </a:endParaRPr>
          </a:p>
        </p:txBody>
      </p:sp>
      <p:sp>
        <p:nvSpPr>
          <p:cNvPr id="527" name="Google Shape;527;p41"/>
          <p:cNvSpPr txBox="1"/>
          <p:nvPr/>
        </p:nvSpPr>
        <p:spPr>
          <a:xfrm>
            <a:off x="6282138" y="2569025"/>
            <a:ext cx="6480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b="1" lang="en-GB" sz="1000">
                <a:solidFill>
                  <a:schemeClr val="dk1"/>
                </a:solidFill>
                <a:latin typeface="Nunito Sans"/>
                <a:ea typeface="Nunito Sans"/>
                <a:cs typeface="Nunito Sans"/>
                <a:sym typeface="Nunito Sans"/>
              </a:rPr>
              <a:t>82.58%</a:t>
            </a:r>
            <a:endParaRPr b="1" sz="1000">
              <a:solidFill>
                <a:schemeClr val="dk1"/>
              </a:solidFill>
              <a:latin typeface="Nunito Sans"/>
              <a:ea typeface="Nunito Sans"/>
              <a:cs typeface="Nunito Sans"/>
              <a:sym typeface="Nunito Sans"/>
            </a:endParaRPr>
          </a:p>
        </p:txBody>
      </p:sp>
      <p:sp>
        <p:nvSpPr>
          <p:cNvPr id="528" name="Google Shape;528;p41"/>
          <p:cNvSpPr txBox="1"/>
          <p:nvPr/>
        </p:nvSpPr>
        <p:spPr>
          <a:xfrm>
            <a:off x="7445275" y="2485175"/>
            <a:ext cx="1632900" cy="4002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b="1" lang="en-GB" sz="1000">
                <a:solidFill>
                  <a:schemeClr val="dk1"/>
                </a:solidFill>
              </a:rPr>
              <a:t>Precision stabilizes at broader window</a:t>
            </a:r>
            <a:endParaRPr b="1" sz="1000">
              <a:solidFill>
                <a:schemeClr val="dk1"/>
              </a:solidFill>
            </a:endParaRPr>
          </a:p>
        </p:txBody>
      </p:sp>
      <p:sp>
        <p:nvSpPr>
          <p:cNvPr id="529" name="Google Shape;529;p41"/>
          <p:cNvSpPr txBox="1"/>
          <p:nvPr/>
        </p:nvSpPr>
        <p:spPr>
          <a:xfrm>
            <a:off x="6282138" y="2924813"/>
            <a:ext cx="6480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latin typeface="Nunito Sans"/>
                <a:ea typeface="Nunito Sans"/>
                <a:cs typeface="Nunito Sans"/>
                <a:sym typeface="Nunito Sans"/>
              </a:rPr>
              <a:t>14.87%</a:t>
            </a:r>
            <a:endParaRPr sz="1000">
              <a:solidFill>
                <a:schemeClr val="dk1"/>
              </a:solidFill>
              <a:latin typeface="Nunito Sans"/>
              <a:ea typeface="Nunito Sans"/>
              <a:cs typeface="Nunito Sans"/>
              <a:sym typeface="Nunito Sans"/>
            </a:endParaRPr>
          </a:p>
        </p:txBody>
      </p:sp>
      <p:sp>
        <p:nvSpPr>
          <p:cNvPr id="530" name="Google Shape;530;p41"/>
          <p:cNvSpPr txBox="1"/>
          <p:nvPr/>
        </p:nvSpPr>
        <p:spPr>
          <a:xfrm>
            <a:off x="7420525" y="2871375"/>
            <a:ext cx="1517700" cy="600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Very limited early coverage</a:t>
            </a:r>
            <a:endParaRPr sz="1000">
              <a:solidFill>
                <a:schemeClr val="dk1"/>
              </a:solidFill>
            </a:endParaRPr>
          </a:p>
          <a:p>
            <a:pPr indent="0" lvl="0" marL="0" rtl="0" algn="ctr">
              <a:spcBef>
                <a:spcPts val="0"/>
              </a:spcBef>
              <a:spcAft>
                <a:spcPts val="0"/>
              </a:spcAft>
              <a:buNone/>
            </a:pPr>
            <a:r>
              <a:t/>
            </a:r>
            <a:endParaRPr sz="1000">
              <a:solidFill>
                <a:schemeClr val="dk1"/>
              </a:solidFill>
            </a:endParaRPr>
          </a:p>
        </p:txBody>
      </p:sp>
      <p:cxnSp>
        <p:nvCxnSpPr>
          <p:cNvPr id="531" name="Google Shape;531;p41"/>
          <p:cNvCxnSpPr/>
          <p:nvPr/>
        </p:nvCxnSpPr>
        <p:spPr>
          <a:xfrm flipH="1" rot="10800000">
            <a:off x="4854860" y="3319917"/>
            <a:ext cx="4041300" cy="600"/>
          </a:xfrm>
          <a:prstGeom prst="straightConnector1">
            <a:avLst/>
          </a:prstGeom>
          <a:noFill/>
          <a:ln cap="flat" cmpd="sng" w="9525">
            <a:solidFill>
              <a:srgbClr val="1D2E4E"/>
            </a:solidFill>
            <a:prstDash val="solid"/>
            <a:round/>
            <a:headEnd len="med" w="med" type="none"/>
            <a:tailEnd len="med" w="med" type="none"/>
          </a:ln>
        </p:spPr>
      </p:cxnSp>
      <p:sp>
        <p:nvSpPr>
          <p:cNvPr id="532" name="Google Shape;532;p41"/>
          <p:cNvSpPr txBox="1"/>
          <p:nvPr/>
        </p:nvSpPr>
        <p:spPr>
          <a:xfrm>
            <a:off x="6282150" y="3300025"/>
            <a:ext cx="6480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latin typeface="Nunito Sans"/>
                <a:ea typeface="Nunito Sans"/>
                <a:cs typeface="Nunito Sans"/>
                <a:sym typeface="Nunito Sans"/>
              </a:rPr>
              <a:t>23.35%</a:t>
            </a:r>
            <a:endParaRPr sz="1000">
              <a:solidFill>
                <a:schemeClr val="dk1"/>
              </a:solidFill>
              <a:latin typeface="Nunito Sans"/>
              <a:ea typeface="Nunito Sans"/>
              <a:cs typeface="Nunito Sans"/>
              <a:sym typeface="Nunito Sans"/>
            </a:endParaRPr>
          </a:p>
        </p:txBody>
      </p:sp>
      <p:cxnSp>
        <p:nvCxnSpPr>
          <p:cNvPr id="533" name="Google Shape;533;p41"/>
          <p:cNvCxnSpPr/>
          <p:nvPr/>
        </p:nvCxnSpPr>
        <p:spPr>
          <a:xfrm flipH="1" rot="10800000">
            <a:off x="4851685" y="3675217"/>
            <a:ext cx="4041300" cy="600"/>
          </a:xfrm>
          <a:prstGeom prst="straightConnector1">
            <a:avLst/>
          </a:prstGeom>
          <a:noFill/>
          <a:ln cap="flat" cmpd="sng" w="9525">
            <a:solidFill>
              <a:srgbClr val="1D2E4E"/>
            </a:solidFill>
            <a:prstDash val="solid"/>
            <a:round/>
            <a:headEnd len="med" w="med" type="none"/>
            <a:tailEnd len="med" w="med" type="none"/>
          </a:ln>
        </p:spPr>
      </p:cxnSp>
      <p:sp>
        <p:nvSpPr>
          <p:cNvPr id="534" name="Google Shape;534;p41"/>
          <p:cNvSpPr txBox="1"/>
          <p:nvPr/>
        </p:nvSpPr>
        <p:spPr>
          <a:xfrm>
            <a:off x="7420525" y="3260763"/>
            <a:ext cx="1517700" cy="4002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rPr>
              <a:t>Most relevant docs missed early.</a:t>
            </a:r>
            <a:endParaRPr sz="1000">
              <a:solidFill>
                <a:schemeClr val="dk1"/>
              </a:solidFill>
            </a:endParaRPr>
          </a:p>
        </p:txBody>
      </p:sp>
      <p:cxnSp>
        <p:nvCxnSpPr>
          <p:cNvPr id="535" name="Google Shape;535;p41"/>
          <p:cNvCxnSpPr/>
          <p:nvPr/>
        </p:nvCxnSpPr>
        <p:spPr>
          <a:xfrm flipH="1" rot="10800000">
            <a:off x="4854860" y="4013667"/>
            <a:ext cx="4041300" cy="600"/>
          </a:xfrm>
          <a:prstGeom prst="straightConnector1">
            <a:avLst/>
          </a:prstGeom>
          <a:noFill/>
          <a:ln cap="flat" cmpd="sng" w="9525">
            <a:solidFill>
              <a:srgbClr val="1D2E4E"/>
            </a:solidFill>
            <a:prstDash val="solid"/>
            <a:round/>
            <a:headEnd len="med" w="med" type="none"/>
            <a:tailEnd len="med" w="med" type="none"/>
          </a:ln>
        </p:spPr>
      </p:cxnSp>
      <p:sp>
        <p:nvSpPr>
          <p:cNvPr id="536" name="Google Shape;536;p41"/>
          <p:cNvSpPr txBox="1"/>
          <p:nvPr/>
        </p:nvSpPr>
        <p:spPr>
          <a:xfrm>
            <a:off x="6282150" y="3721600"/>
            <a:ext cx="6480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latin typeface="Nunito Sans"/>
                <a:ea typeface="Nunito Sans"/>
                <a:cs typeface="Nunito Sans"/>
                <a:sym typeface="Nunito Sans"/>
              </a:rPr>
              <a:t>45.98%</a:t>
            </a:r>
            <a:endParaRPr sz="1000">
              <a:solidFill>
                <a:schemeClr val="dk1"/>
              </a:solidFill>
              <a:latin typeface="Nunito Sans"/>
              <a:ea typeface="Nunito Sans"/>
              <a:cs typeface="Nunito Sans"/>
              <a:sym typeface="Nunito Sans"/>
            </a:endParaRPr>
          </a:p>
        </p:txBody>
      </p:sp>
      <p:sp>
        <p:nvSpPr>
          <p:cNvPr id="537" name="Google Shape;537;p41"/>
          <p:cNvSpPr txBox="1"/>
          <p:nvPr/>
        </p:nvSpPr>
        <p:spPr>
          <a:xfrm>
            <a:off x="7383775" y="3624638"/>
            <a:ext cx="1755900" cy="4002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rPr>
              <a:t>Roughly half captured in top 10.</a:t>
            </a:r>
            <a:endParaRPr sz="1000">
              <a:solidFill>
                <a:schemeClr val="dk1"/>
              </a:solidFill>
            </a:endParaRPr>
          </a:p>
        </p:txBody>
      </p:sp>
      <p:sp>
        <p:nvSpPr>
          <p:cNvPr id="538" name="Google Shape;538;p41"/>
          <p:cNvSpPr txBox="1"/>
          <p:nvPr/>
        </p:nvSpPr>
        <p:spPr>
          <a:xfrm>
            <a:off x="6282150" y="4060025"/>
            <a:ext cx="6480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b="1" lang="en-GB" sz="1000">
                <a:solidFill>
                  <a:schemeClr val="dk1"/>
                </a:solidFill>
                <a:latin typeface="Nunito Sans"/>
                <a:ea typeface="Nunito Sans"/>
                <a:cs typeface="Nunito Sans"/>
                <a:sym typeface="Nunito Sans"/>
              </a:rPr>
              <a:t>82.08%</a:t>
            </a:r>
            <a:endParaRPr b="1" sz="1000">
              <a:solidFill>
                <a:schemeClr val="dk1"/>
              </a:solidFill>
              <a:latin typeface="Nunito Sans"/>
              <a:ea typeface="Nunito Sans"/>
              <a:cs typeface="Nunito Sans"/>
              <a:sym typeface="Nunito Sans"/>
            </a:endParaRPr>
          </a:p>
        </p:txBody>
      </p:sp>
      <p:sp>
        <p:nvSpPr>
          <p:cNvPr id="539" name="Google Shape;539;p41"/>
          <p:cNvSpPr txBox="1"/>
          <p:nvPr/>
        </p:nvSpPr>
        <p:spPr>
          <a:xfrm>
            <a:off x="7383775" y="3963900"/>
            <a:ext cx="1755900" cy="4002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b="1" lang="en-GB" sz="1000">
                <a:solidFill>
                  <a:schemeClr val="dk1"/>
                </a:solidFill>
              </a:rPr>
              <a:t>Most relevant documents recovered.</a:t>
            </a:r>
            <a:endParaRPr b="1" sz="1000">
              <a:solidFill>
                <a:schemeClr val="dk1"/>
              </a:solidFill>
            </a:endParaRPr>
          </a:p>
        </p:txBody>
      </p:sp>
      <p:sp>
        <p:nvSpPr>
          <p:cNvPr id="540" name="Google Shape;540;p41"/>
          <p:cNvSpPr txBox="1"/>
          <p:nvPr/>
        </p:nvSpPr>
        <p:spPr>
          <a:xfrm>
            <a:off x="364925" y="3910100"/>
            <a:ext cx="473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solidFill>
                <a:schemeClr val="dk1"/>
              </a:solidFill>
            </a:endParaRPr>
          </a:p>
          <a:p>
            <a:pPr indent="-311150" lvl="0" marL="457200" rtl="0" algn="l">
              <a:spcBef>
                <a:spcPts val="0"/>
              </a:spcBef>
              <a:spcAft>
                <a:spcPts val="0"/>
              </a:spcAft>
              <a:buClr>
                <a:schemeClr val="dk1"/>
              </a:buClr>
              <a:buSzPts val="1300"/>
              <a:buChar char="➔"/>
            </a:pPr>
            <a:r>
              <a:rPr lang="en-GB" sz="1300">
                <a:solidFill>
                  <a:schemeClr val="dk1"/>
                </a:solidFill>
              </a:rPr>
              <a:t>Optimal performance occurs at </a:t>
            </a:r>
            <a:r>
              <a:rPr b="1" lang="en-GB" sz="1300">
                <a:solidFill>
                  <a:schemeClr val="dk1"/>
                </a:solidFill>
              </a:rPr>
              <a:t>k=20</a:t>
            </a:r>
            <a:r>
              <a:rPr lang="en-GB" sz="1300">
                <a:solidFill>
                  <a:schemeClr val="dk1"/>
                </a:solidFill>
              </a:rPr>
              <a:t>, supplying sufficient context for complete responses.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296450" y="246900"/>
            <a:ext cx="6755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a:solidFill>
                  <a:srgbClr val="1D2E4E"/>
                </a:solidFill>
              </a:rPr>
              <a:t>VALUE PROPOSITION</a:t>
            </a:r>
            <a:endParaRPr b="1">
              <a:solidFill>
                <a:srgbClr val="1D2E4E"/>
              </a:solidFill>
            </a:endParaRPr>
          </a:p>
          <a:p>
            <a:pPr indent="0" lvl="0" marL="0" rtl="0" algn="l">
              <a:spcBef>
                <a:spcPts val="0"/>
              </a:spcBef>
              <a:spcAft>
                <a:spcPts val="0"/>
              </a:spcAft>
              <a:buNone/>
            </a:pPr>
            <a:r>
              <a:t/>
            </a:r>
            <a:endParaRPr b="1"/>
          </a:p>
        </p:txBody>
      </p:sp>
      <p:sp>
        <p:nvSpPr>
          <p:cNvPr id="77" name="Google Shape;77;p15"/>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 name="Google Shape;78;p15"/>
          <p:cNvSpPr txBox="1"/>
          <p:nvPr/>
        </p:nvSpPr>
        <p:spPr>
          <a:xfrm>
            <a:off x="601700" y="1638500"/>
            <a:ext cx="7680900" cy="128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1600">
                <a:solidFill>
                  <a:schemeClr val="dk1"/>
                </a:solidFill>
              </a:rPr>
              <a:t>For </a:t>
            </a:r>
            <a:r>
              <a:rPr b="1" lang="en-GB" sz="1600">
                <a:solidFill>
                  <a:schemeClr val="dk1"/>
                </a:solidFill>
              </a:rPr>
              <a:t>business units</a:t>
            </a:r>
            <a:r>
              <a:rPr lang="en-GB" sz="1600">
                <a:solidFill>
                  <a:schemeClr val="dk1"/>
                </a:solidFill>
              </a:rPr>
              <a:t> struggling with </a:t>
            </a:r>
            <a:r>
              <a:rPr b="1" lang="en-GB" sz="1600">
                <a:solidFill>
                  <a:schemeClr val="dk1"/>
                </a:solidFill>
              </a:rPr>
              <a:t>evaluating marketing performances, customer understanding, models and ideas testing</a:t>
            </a:r>
            <a:r>
              <a:rPr lang="en-GB" sz="1600">
                <a:solidFill>
                  <a:schemeClr val="dk1"/>
                </a:solidFill>
              </a:rPr>
              <a:t>, our platform allows </a:t>
            </a:r>
            <a:r>
              <a:rPr b="1" lang="en-GB" sz="1600">
                <a:solidFill>
                  <a:schemeClr val="dk1"/>
                </a:solidFill>
              </a:rPr>
              <a:t>interacting with data-driven AI Personas</a:t>
            </a:r>
            <a:r>
              <a:rPr lang="en-GB" sz="1600">
                <a:solidFill>
                  <a:schemeClr val="dk1"/>
                </a:solidFill>
              </a:rPr>
              <a:t> representing the different </a:t>
            </a:r>
            <a:r>
              <a:rPr b="1" lang="en-GB" sz="1600">
                <a:solidFill>
                  <a:schemeClr val="dk1"/>
                </a:solidFill>
              </a:rPr>
              <a:t>market segments.</a:t>
            </a:r>
            <a:endParaRPr b="1" sz="1600">
              <a:solidFill>
                <a:schemeClr val="dk1"/>
              </a:solidFill>
            </a:endParaRPr>
          </a:p>
        </p:txBody>
      </p:sp>
      <p:pic>
        <p:nvPicPr>
          <p:cNvPr id="79" name="Google Shape;79;p15"/>
          <p:cNvPicPr preferRelativeResize="0"/>
          <p:nvPr/>
        </p:nvPicPr>
        <p:blipFill>
          <a:blip r:embed="rId3">
            <a:alphaModFix/>
          </a:blip>
          <a:stretch>
            <a:fillRect/>
          </a:stretch>
        </p:blipFill>
        <p:spPr>
          <a:xfrm>
            <a:off x="3984563" y="2919200"/>
            <a:ext cx="1024774" cy="1001900"/>
          </a:xfrm>
          <a:prstGeom prst="rect">
            <a:avLst/>
          </a:prstGeom>
          <a:noFill/>
          <a:ln>
            <a:noFill/>
          </a:ln>
        </p:spPr>
      </p:pic>
      <p:pic>
        <p:nvPicPr>
          <p:cNvPr id="80" name="Google Shape;80;p15"/>
          <p:cNvPicPr preferRelativeResize="0"/>
          <p:nvPr/>
        </p:nvPicPr>
        <p:blipFill>
          <a:blip r:embed="rId4">
            <a:alphaModFix/>
          </a:blip>
          <a:stretch>
            <a:fillRect/>
          </a:stretch>
        </p:blipFill>
        <p:spPr>
          <a:xfrm>
            <a:off x="7533400" y="86602"/>
            <a:ext cx="1456650" cy="641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2"/>
          <p:cNvSpPr txBox="1"/>
          <p:nvPr>
            <p:ph type="title"/>
          </p:nvPr>
        </p:nvSpPr>
        <p:spPr>
          <a:xfrm>
            <a:off x="296450" y="217600"/>
            <a:ext cx="65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Evaluation - </a:t>
            </a:r>
            <a:r>
              <a:rPr b="1" lang="en-GB">
                <a:solidFill>
                  <a:srgbClr val="1D2E4E"/>
                </a:solidFill>
              </a:rPr>
              <a:t>Persona Authenticity</a:t>
            </a:r>
            <a:endParaRPr b="1">
              <a:solidFill>
                <a:srgbClr val="1D2E4E"/>
              </a:solidFill>
            </a:endParaRPr>
          </a:p>
          <a:p>
            <a:pPr indent="0" lvl="0" marL="0" rtl="0" algn="l">
              <a:spcBef>
                <a:spcPts val="0"/>
              </a:spcBef>
              <a:spcAft>
                <a:spcPts val="0"/>
              </a:spcAft>
              <a:buNone/>
            </a:pPr>
            <a:r>
              <a:t/>
            </a:r>
            <a:endParaRPr b="1">
              <a:solidFill>
                <a:srgbClr val="1D2E4E"/>
              </a:solidFill>
            </a:endParaRPr>
          </a:p>
          <a:p>
            <a:pPr indent="0" lvl="0" marL="0" rtl="0" algn="l">
              <a:spcBef>
                <a:spcPts val="0"/>
              </a:spcBef>
              <a:spcAft>
                <a:spcPts val="0"/>
              </a:spcAft>
              <a:buNone/>
            </a:pPr>
            <a:r>
              <a:t/>
            </a:r>
            <a:endParaRPr b="1">
              <a:solidFill>
                <a:srgbClr val="1D2E4E"/>
              </a:solidFill>
            </a:endParaRPr>
          </a:p>
        </p:txBody>
      </p:sp>
      <p:sp>
        <p:nvSpPr>
          <p:cNvPr id="546" name="Google Shape;546;p42"/>
          <p:cNvSpPr/>
          <p:nvPr/>
        </p:nvSpPr>
        <p:spPr>
          <a:xfrm>
            <a:off x="0" y="4543225"/>
            <a:ext cx="9144000" cy="6003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47" name="Google Shape;547;p42"/>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548" name="Google Shape;548;p42"/>
          <p:cNvSpPr txBox="1"/>
          <p:nvPr/>
        </p:nvSpPr>
        <p:spPr>
          <a:xfrm>
            <a:off x="3137325" y="1396475"/>
            <a:ext cx="5852700" cy="275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i="1" lang="en-GB">
                <a:solidFill>
                  <a:schemeClr val="dk1"/>
                </a:solidFill>
              </a:rPr>
              <a:t>Approach</a:t>
            </a:r>
            <a:endParaRPr b="1" i="1">
              <a:solidFill>
                <a:srgbClr val="1F1F1F"/>
              </a:solidFill>
            </a:endParaRPr>
          </a:p>
          <a:p>
            <a:pPr indent="-304800" lvl="0" marL="457200" rtl="0" algn="l">
              <a:lnSpc>
                <a:spcPct val="115000"/>
              </a:lnSpc>
              <a:spcBef>
                <a:spcPts val="1200"/>
              </a:spcBef>
              <a:spcAft>
                <a:spcPts val="0"/>
              </a:spcAft>
              <a:buClr>
                <a:srgbClr val="1F1F1F"/>
              </a:buClr>
              <a:buSzPts val="1200"/>
              <a:buChar char="●"/>
            </a:pPr>
            <a:r>
              <a:rPr lang="en-GB" sz="1200">
                <a:solidFill>
                  <a:srgbClr val="1F1F1F"/>
                </a:solidFill>
              </a:rPr>
              <a:t>Generate persona-based responses to predefined questions.</a:t>
            </a:r>
            <a:endParaRPr sz="1200">
              <a:solidFill>
                <a:srgbClr val="1F1F1F"/>
              </a:solidFill>
            </a:endParaRPr>
          </a:p>
          <a:p>
            <a:pPr indent="-304800" lvl="0" marL="457200" rtl="0" algn="l">
              <a:lnSpc>
                <a:spcPct val="115000"/>
              </a:lnSpc>
              <a:spcBef>
                <a:spcPts val="0"/>
              </a:spcBef>
              <a:spcAft>
                <a:spcPts val="0"/>
              </a:spcAft>
              <a:buClr>
                <a:srgbClr val="1F1F1F"/>
              </a:buClr>
              <a:buSzPts val="1200"/>
              <a:buChar char="●"/>
            </a:pPr>
            <a:r>
              <a:rPr lang="en-GB" sz="1200">
                <a:solidFill>
                  <a:srgbClr val="1F1F1F"/>
                </a:solidFill>
              </a:rPr>
              <a:t>Have domain experts score them on authenticity, style alignment, and factual grounding, each on a 1–5 scale.</a:t>
            </a:r>
            <a:endParaRPr sz="1200">
              <a:solidFill>
                <a:srgbClr val="1F1F1F"/>
              </a:solidFill>
            </a:endParaRPr>
          </a:p>
          <a:p>
            <a:pPr indent="0" lvl="0" marL="0" rtl="0" algn="l">
              <a:lnSpc>
                <a:spcPct val="115000"/>
              </a:lnSpc>
              <a:spcBef>
                <a:spcPts val="1200"/>
              </a:spcBef>
              <a:spcAft>
                <a:spcPts val="0"/>
              </a:spcAft>
              <a:buNone/>
            </a:pPr>
            <a:r>
              <a:rPr b="1" i="1" lang="en-GB">
                <a:solidFill>
                  <a:schemeClr val="dk1"/>
                </a:solidFill>
                <a:highlight>
                  <a:schemeClr val="lt1"/>
                </a:highlight>
              </a:rPr>
              <a:t>Metrics</a:t>
            </a:r>
            <a:endParaRPr b="1" i="1">
              <a:solidFill>
                <a:schemeClr val="dk1"/>
              </a:solidFill>
              <a:highlight>
                <a:schemeClr val="lt1"/>
              </a:highlight>
            </a:endParaRPr>
          </a:p>
          <a:p>
            <a:pPr indent="-304800" lvl="0" marL="457200" rtl="0" algn="l">
              <a:lnSpc>
                <a:spcPct val="115000"/>
              </a:lnSpc>
              <a:spcBef>
                <a:spcPts val="1200"/>
              </a:spcBef>
              <a:spcAft>
                <a:spcPts val="0"/>
              </a:spcAft>
              <a:buClr>
                <a:schemeClr val="dk1"/>
              </a:buClr>
              <a:buSzPts val="1200"/>
              <a:buChar char="➔"/>
            </a:pPr>
            <a:r>
              <a:rPr b="1" lang="en-GB" sz="1200">
                <a:solidFill>
                  <a:schemeClr val="dk1"/>
                </a:solidFill>
              </a:rPr>
              <a:t>Expert Authenticity Score	</a:t>
            </a:r>
            <a:r>
              <a:rPr lang="en-GB" sz="1200">
                <a:solidFill>
                  <a:schemeClr val="dk1"/>
                </a:solidFill>
              </a:rPr>
              <a:t>Average authenticity ratings. </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GB" sz="1200">
                <a:solidFill>
                  <a:schemeClr val="dk1"/>
                </a:solidFill>
              </a:rPr>
              <a:t>Style </a:t>
            </a:r>
            <a:r>
              <a:rPr b="1" lang="en-GB" sz="1200">
                <a:solidFill>
                  <a:schemeClr val="dk1"/>
                </a:solidFill>
              </a:rPr>
              <a:t>Alignment Score		</a:t>
            </a:r>
            <a:r>
              <a:rPr lang="en-GB" sz="1200">
                <a:solidFill>
                  <a:schemeClr val="dk1"/>
                </a:solidFill>
              </a:rPr>
              <a:t>Average all style alignment ratings.</a:t>
            </a:r>
            <a:r>
              <a:rPr b="1" lang="en-GB" sz="1200">
                <a:solidFill>
                  <a:schemeClr val="dk1"/>
                </a:solidFill>
              </a:rPr>
              <a:t> </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GB" sz="1200">
                <a:solidFill>
                  <a:schemeClr val="dk1"/>
                </a:solidFill>
              </a:rPr>
              <a:t>Factual Grounding Score		</a:t>
            </a:r>
            <a:r>
              <a:rPr lang="en-GB" sz="1200">
                <a:solidFill>
                  <a:schemeClr val="dk1"/>
                </a:solidFill>
              </a:rPr>
              <a:t>Average all factual grounding ratings</a:t>
            </a:r>
            <a:r>
              <a:rPr lang="en-GB" sz="1200">
                <a:solidFill>
                  <a:schemeClr val="dk1"/>
                </a:solidFill>
              </a:rPr>
              <a:t>.</a:t>
            </a:r>
            <a:endParaRPr sz="1200">
              <a:solidFill>
                <a:schemeClr val="dk1"/>
              </a:solidFill>
            </a:endParaRPr>
          </a:p>
          <a:p>
            <a:pPr indent="0" lvl="0" marL="0" rtl="0" algn="l">
              <a:lnSpc>
                <a:spcPct val="115000"/>
              </a:lnSpc>
              <a:spcBef>
                <a:spcPts val="1200"/>
              </a:spcBef>
              <a:spcAft>
                <a:spcPts val="1200"/>
              </a:spcAft>
              <a:buNone/>
            </a:pPr>
            <a:r>
              <a:t/>
            </a:r>
            <a:endParaRPr sz="1200">
              <a:solidFill>
                <a:schemeClr val="dk1"/>
              </a:solidFill>
            </a:endParaRPr>
          </a:p>
        </p:txBody>
      </p:sp>
      <p:pic>
        <p:nvPicPr>
          <p:cNvPr id="549" name="Google Shape;549;p42" title="accurate.png"/>
          <p:cNvPicPr preferRelativeResize="0"/>
          <p:nvPr/>
        </p:nvPicPr>
        <p:blipFill>
          <a:blip r:embed="rId4">
            <a:alphaModFix/>
          </a:blip>
          <a:stretch>
            <a:fillRect/>
          </a:stretch>
        </p:blipFill>
        <p:spPr>
          <a:xfrm>
            <a:off x="783325" y="1861462"/>
            <a:ext cx="1420575" cy="1420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3"/>
          <p:cNvSpPr txBox="1"/>
          <p:nvPr>
            <p:ph type="title"/>
          </p:nvPr>
        </p:nvSpPr>
        <p:spPr>
          <a:xfrm>
            <a:off x="296450" y="217600"/>
            <a:ext cx="65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Evaluation - </a:t>
            </a:r>
            <a:r>
              <a:rPr b="1" lang="en-GB">
                <a:solidFill>
                  <a:srgbClr val="1D2E4E"/>
                </a:solidFill>
              </a:rPr>
              <a:t>Authenticity Results</a:t>
            </a:r>
            <a:endParaRPr b="1">
              <a:solidFill>
                <a:srgbClr val="1D2E4E"/>
              </a:solidFill>
            </a:endParaRPr>
          </a:p>
          <a:p>
            <a:pPr indent="0" lvl="0" marL="0" rtl="0" algn="l">
              <a:spcBef>
                <a:spcPts val="0"/>
              </a:spcBef>
              <a:spcAft>
                <a:spcPts val="0"/>
              </a:spcAft>
              <a:buNone/>
            </a:pPr>
            <a:r>
              <a:t/>
            </a:r>
            <a:endParaRPr b="1">
              <a:solidFill>
                <a:srgbClr val="1D2E4E"/>
              </a:solidFill>
            </a:endParaRPr>
          </a:p>
        </p:txBody>
      </p:sp>
      <p:sp>
        <p:nvSpPr>
          <p:cNvPr id="555" name="Google Shape;555;p43"/>
          <p:cNvSpPr/>
          <p:nvPr/>
        </p:nvSpPr>
        <p:spPr>
          <a:xfrm>
            <a:off x="0" y="4487750"/>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56" name="Google Shape;556;p43"/>
          <p:cNvPicPr preferRelativeResize="0"/>
          <p:nvPr/>
        </p:nvPicPr>
        <p:blipFill>
          <a:blip r:embed="rId3">
            <a:alphaModFix/>
          </a:blip>
          <a:stretch>
            <a:fillRect/>
          </a:stretch>
        </p:blipFill>
        <p:spPr>
          <a:xfrm>
            <a:off x="7533400" y="86602"/>
            <a:ext cx="1456650" cy="641150"/>
          </a:xfrm>
          <a:prstGeom prst="rect">
            <a:avLst/>
          </a:prstGeom>
          <a:noFill/>
          <a:ln>
            <a:noFill/>
          </a:ln>
        </p:spPr>
      </p:pic>
      <p:grpSp>
        <p:nvGrpSpPr>
          <p:cNvPr id="557" name="Google Shape;557;p43"/>
          <p:cNvGrpSpPr/>
          <p:nvPr/>
        </p:nvGrpSpPr>
        <p:grpSpPr>
          <a:xfrm>
            <a:off x="1792400" y="3062255"/>
            <a:ext cx="6345800" cy="1425505"/>
            <a:chOff x="324300" y="2032510"/>
            <a:chExt cx="6345800" cy="2032661"/>
          </a:xfrm>
        </p:grpSpPr>
        <p:sp>
          <p:nvSpPr>
            <p:cNvPr id="558" name="Google Shape;558;p43"/>
            <p:cNvSpPr/>
            <p:nvPr/>
          </p:nvSpPr>
          <p:spPr>
            <a:xfrm>
              <a:off x="4223891" y="2032510"/>
              <a:ext cx="2246400" cy="2862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chemeClr val="lt1"/>
                  </a:solidFill>
                </a:rPr>
                <a:t>Interpretation</a:t>
              </a:r>
              <a:endParaRPr b="1" sz="900">
                <a:solidFill>
                  <a:schemeClr val="lt1"/>
                </a:solidFill>
              </a:endParaRPr>
            </a:p>
          </p:txBody>
        </p:sp>
        <p:cxnSp>
          <p:nvCxnSpPr>
            <p:cNvPr id="559" name="Google Shape;559;p43"/>
            <p:cNvCxnSpPr/>
            <p:nvPr/>
          </p:nvCxnSpPr>
          <p:spPr>
            <a:xfrm flipH="1" rot="10800000">
              <a:off x="329100" y="3485046"/>
              <a:ext cx="6201300" cy="600"/>
            </a:xfrm>
            <a:prstGeom prst="straightConnector1">
              <a:avLst/>
            </a:prstGeom>
            <a:noFill/>
            <a:ln cap="flat" cmpd="sng" w="9525">
              <a:solidFill>
                <a:srgbClr val="1D2E4E"/>
              </a:solidFill>
              <a:prstDash val="solid"/>
              <a:round/>
              <a:headEnd len="med" w="med" type="none"/>
              <a:tailEnd len="med" w="med" type="none"/>
            </a:ln>
          </p:spPr>
        </p:cxnSp>
        <p:sp>
          <p:nvSpPr>
            <p:cNvPr id="560" name="Google Shape;560;p43"/>
            <p:cNvSpPr txBox="1"/>
            <p:nvPr/>
          </p:nvSpPr>
          <p:spPr>
            <a:xfrm>
              <a:off x="332767" y="2485975"/>
              <a:ext cx="1882500" cy="351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b="1" lang="en-GB" sz="1000">
                  <a:solidFill>
                    <a:schemeClr val="dk1"/>
                  </a:solidFill>
                </a:rPr>
                <a:t>Expert Authenticity Score</a:t>
              </a:r>
              <a:endParaRPr b="1" sz="1000">
                <a:solidFill>
                  <a:schemeClr val="dk1"/>
                </a:solidFill>
              </a:endParaRPr>
            </a:p>
          </p:txBody>
        </p:sp>
        <p:cxnSp>
          <p:nvCxnSpPr>
            <p:cNvPr id="561" name="Google Shape;561;p43"/>
            <p:cNvCxnSpPr/>
            <p:nvPr/>
          </p:nvCxnSpPr>
          <p:spPr>
            <a:xfrm>
              <a:off x="324300" y="2899547"/>
              <a:ext cx="6210900" cy="6000"/>
            </a:xfrm>
            <a:prstGeom prst="straightConnector1">
              <a:avLst/>
            </a:prstGeom>
            <a:noFill/>
            <a:ln cap="flat" cmpd="sng" w="9525">
              <a:solidFill>
                <a:srgbClr val="1D2E4E"/>
              </a:solidFill>
              <a:prstDash val="solid"/>
              <a:round/>
              <a:headEnd len="med" w="med" type="none"/>
              <a:tailEnd len="med" w="med" type="none"/>
            </a:ln>
          </p:spPr>
        </p:cxnSp>
        <p:sp>
          <p:nvSpPr>
            <p:cNvPr id="562" name="Google Shape;562;p43"/>
            <p:cNvSpPr txBox="1"/>
            <p:nvPr/>
          </p:nvSpPr>
          <p:spPr>
            <a:xfrm>
              <a:off x="2611014" y="2480719"/>
              <a:ext cx="763200" cy="351300"/>
            </a:xfrm>
            <a:prstGeom prst="rect">
              <a:avLst/>
            </a:prstGeom>
            <a:noFill/>
            <a:ln>
              <a:noFill/>
            </a:ln>
          </p:spPr>
          <p:txBody>
            <a:bodyPr anchorCtr="0" anchor="t" bIns="0" lIns="91425" spcFirstLastPara="1" rIns="91425" wrap="square" tIns="91425">
              <a:spAutoFit/>
            </a:bodyPr>
            <a:lstStyle/>
            <a:p>
              <a:pPr indent="0" lvl="0" marL="0" rtl="0" algn="ctr">
                <a:spcBef>
                  <a:spcPts val="0"/>
                </a:spcBef>
                <a:spcAft>
                  <a:spcPts val="0"/>
                </a:spcAft>
                <a:buNone/>
              </a:pPr>
              <a:r>
                <a:rPr lang="en-GB" sz="1000">
                  <a:solidFill>
                    <a:schemeClr val="dk1"/>
                  </a:solidFill>
                  <a:latin typeface="Nunito Sans"/>
                  <a:ea typeface="Nunito Sans"/>
                  <a:cs typeface="Nunito Sans"/>
                  <a:sym typeface="Nunito Sans"/>
                </a:rPr>
                <a:t>4.66/5</a:t>
              </a:r>
              <a:endParaRPr sz="1000">
                <a:solidFill>
                  <a:schemeClr val="dk1"/>
                </a:solidFill>
                <a:latin typeface="Nunito Sans"/>
                <a:ea typeface="Nunito Sans"/>
                <a:cs typeface="Nunito Sans"/>
                <a:sym typeface="Nunito Sans"/>
              </a:endParaRPr>
            </a:p>
          </p:txBody>
        </p:sp>
        <p:sp>
          <p:nvSpPr>
            <p:cNvPr id="563" name="Google Shape;563;p43"/>
            <p:cNvSpPr txBox="1"/>
            <p:nvPr/>
          </p:nvSpPr>
          <p:spPr>
            <a:xfrm>
              <a:off x="4312700" y="2395013"/>
              <a:ext cx="2357400" cy="6036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Persona behavior is largely authentic.</a:t>
              </a:r>
              <a:endParaRPr sz="1000">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564" name="Google Shape;564;p43"/>
            <p:cNvSpPr txBox="1"/>
            <p:nvPr/>
          </p:nvSpPr>
          <p:spPr>
            <a:xfrm>
              <a:off x="332772" y="2987652"/>
              <a:ext cx="1786500" cy="351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b="1" lang="en-GB" sz="1000">
                  <a:solidFill>
                    <a:schemeClr val="dk1"/>
                  </a:solidFill>
                </a:rPr>
                <a:t>Style Alignment Score</a:t>
              </a:r>
              <a:endParaRPr b="1" sz="1000">
                <a:solidFill>
                  <a:schemeClr val="dk1"/>
                </a:solidFill>
              </a:endParaRPr>
            </a:p>
          </p:txBody>
        </p:sp>
        <p:sp>
          <p:nvSpPr>
            <p:cNvPr id="565" name="Google Shape;565;p43"/>
            <p:cNvSpPr txBox="1"/>
            <p:nvPr/>
          </p:nvSpPr>
          <p:spPr>
            <a:xfrm>
              <a:off x="2611014" y="2987644"/>
              <a:ext cx="763200" cy="351300"/>
            </a:xfrm>
            <a:prstGeom prst="rect">
              <a:avLst/>
            </a:prstGeom>
            <a:noFill/>
            <a:ln>
              <a:noFill/>
            </a:ln>
          </p:spPr>
          <p:txBody>
            <a:bodyPr anchorCtr="0" anchor="t" bIns="0" lIns="91425" spcFirstLastPara="1" rIns="91425" wrap="square" tIns="91425">
              <a:spAutoFit/>
            </a:bodyPr>
            <a:lstStyle/>
            <a:p>
              <a:pPr indent="0" lvl="0" marL="0" rtl="0" algn="ctr">
                <a:spcBef>
                  <a:spcPts val="0"/>
                </a:spcBef>
                <a:spcAft>
                  <a:spcPts val="0"/>
                </a:spcAft>
                <a:buNone/>
              </a:pPr>
              <a:r>
                <a:rPr lang="en-GB" sz="1000">
                  <a:solidFill>
                    <a:schemeClr val="dk1"/>
                  </a:solidFill>
                  <a:latin typeface="Nunito Sans"/>
                  <a:ea typeface="Nunito Sans"/>
                  <a:cs typeface="Nunito Sans"/>
                  <a:sym typeface="Nunito Sans"/>
                </a:rPr>
                <a:t>4.74/5</a:t>
              </a:r>
              <a:endParaRPr sz="1000">
                <a:solidFill>
                  <a:schemeClr val="dk1"/>
                </a:solidFill>
                <a:latin typeface="Nunito Sans"/>
                <a:ea typeface="Nunito Sans"/>
                <a:cs typeface="Nunito Sans"/>
                <a:sym typeface="Nunito Sans"/>
              </a:endParaRPr>
            </a:p>
          </p:txBody>
        </p:sp>
        <p:sp>
          <p:nvSpPr>
            <p:cNvPr id="566" name="Google Shape;566;p43"/>
            <p:cNvSpPr txBox="1"/>
            <p:nvPr/>
          </p:nvSpPr>
          <p:spPr>
            <a:xfrm>
              <a:off x="332772" y="3494570"/>
              <a:ext cx="1786500" cy="5706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b="1" lang="en-GB" sz="1000">
                  <a:solidFill>
                    <a:schemeClr val="dk1"/>
                  </a:solidFill>
                </a:rPr>
                <a:t>Factual Grounding Score</a:t>
              </a:r>
              <a:endParaRPr b="1" sz="1000">
                <a:solidFill>
                  <a:schemeClr val="dk1"/>
                </a:solidFill>
              </a:endParaRPr>
            </a:p>
            <a:p>
              <a:pPr indent="0" lvl="0" marL="0" rtl="0" algn="l">
                <a:spcBef>
                  <a:spcPts val="0"/>
                </a:spcBef>
                <a:spcAft>
                  <a:spcPts val="0"/>
                </a:spcAft>
                <a:buNone/>
              </a:pPr>
              <a:r>
                <a:t/>
              </a:r>
              <a:endParaRPr b="1" sz="1000">
                <a:solidFill>
                  <a:schemeClr val="dk1"/>
                </a:solidFill>
              </a:endParaRPr>
            </a:p>
          </p:txBody>
        </p:sp>
        <p:sp>
          <p:nvSpPr>
            <p:cNvPr id="567" name="Google Shape;567;p43"/>
            <p:cNvSpPr txBox="1"/>
            <p:nvPr/>
          </p:nvSpPr>
          <p:spPr>
            <a:xfrm>
              <a:off x="2611014" y="3494569"/>
              <a:ext cx="763200" cy="351300"/>
            </a:xfrm>
            <a:prstGeom prst="rect">
              <a:avLst/>
            </a:prstGeom>
            <a:noFill/>
            <a:ln>
              <a:noFill/>
            </a:ln>
          </p:spPr>
          <p:txBody>
            <a:bodyPr anchorCtr="0" anchor="t" bIns="0" lIns="91425" spcFirstLastPara="1" rIns="91425" wrap="square" tIns="91425">
              <a:spAutoFit/>
            </a:bodyPr>
            <a:lstStyle/>
            <a:p>
              <a:pPr indent="0" lvl="0" marL="0" rtl="0" algn="ctr">
                <a:spcBef>
                  <a:spcPts val="0"/>
                </a:spcBef>
                <a:spcAft>
                  <a:spcPts val="0"/>
                </a:spcAft>
                <a:buNone/>
              </a:pPr>
              <a:r>
                <a:rPr lang="en-GB" sz="1000">
                  <a:solidFill>
                    <a:schemeClr val="dk1"/>
                  </a:solidFill>
                  <a:latin typeface="Nunito Sans"/>
                  <a:ea typeface="Nunito Sans"/>
                  <a:cs typeface="Nunito Sans"/>
                  <a:sym typeface="Nunito Sans"/>
                </a:rPr>
                <a:t>4.44/5</a:t>
              </a:r>
              <a:endParaRPr sz="1000">
                <a:solidFill>
                  <a:schemeClr val="dk1"/>
                </a:solidFill>
                <a:latin typeface="Nunito Sans"/>
                <a:ea typeface="Nunito Sans"/>
                <a:cs typeface="Nunito Sans"/>
                <a:sym typeface="Nunito Sans"/>
              </a:endParaRPr>
            </a:p>
          </p:txBody>
        </p:sp>
        <p:sp>
          <p:nvSpPr>
            <p:cNvPr id="568" name="Google Shape;568;p43"/>
            <p:cNvSpPr/>
            <p:nvPr/>
          </p:nvSpPr>
          <p:spPr>
            <a:xfrm>
              <a:off x="1869432" y="2032510"/>
              <a:ext cx="2246400" cy="2862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chemeClr val="lt1"/>
                  </a:solidFill>
                </a:rPr>
                <a:t>Score</a:t>
              </a:r>
              <a:endParaRPr b="1" sz="900">
                <a:solidFill>
                  <a:schemeClr val="lt1"/>
                </a:solidFill>
              </a:endParaRPr>
            </a:p>
          </p:txBody>
        </p:sp>
      </p:grpSp>
      <p:sp>
        <p:nvSpPr>
          <p:cNvPr id="569" name="Google Shape;569;p43"/>
          <p:cNvSpPr txBox="1"/>
          <p:nvPr/>
        </p:nvSpPr>
        <p:spPr>
          <a:xfrm>
            <a:off x="759225" y="790300"/>
            <a:ext cx="7506300" cy="19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t>Configuration</a:t>
            </a:r>
            <a:endParaRPr b="1" sz="1700"/>
          </a:p>
          <a:p>
            <a:pPr indent="-298450" lvl="0" marL="457200" rtl="0" algn="l">
              <a:spcBef>
                <a:spcPts val="0"/>
              </a:spcBef>
              <a:spcAft>
                <a:spcPts val="0"/>
              </a:spcAft>
              <a:buClr>
                <a:schemeClr val="dk1"/>
              </a:buClr>
              <a:buSzPts val="1100"/>
              <a:buChar char="➔"/>
            </a:pPr>
            <a:r>
              <a:rPr b="1" lang="en-GB" sz="1100">
                <a:solidFill>
                  <a:schemeClr val="dk1"/>
                </a:solidFill>
              </a:rPr>
              <a:t>Models</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Filter context model: </a:t>
            </a:r>
            <a:r>
              <a:rPr lang="en-GB" sz="1100">
                <a:solidFill>
                  <a:schemeClr val="dk1"/>
                </a:solidFill>
              </a:rPr>
              <a:t>mistralai/mistral-small-24b-instruct (Temperature = 0)</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Generation model:</a:t>
            </a:r>
            <a:r>
              <a:rPr lang="en-GB" sz="1100">
                <a:solidFill>
                  <a:schemeClr val="dk1"/>
                </a:solidFill>
              </a:rPr>
              <a:t> mistralai/mistral-small-24b-instruct (Temperature = 0.2)</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RAG Setup:</a:t>
            </a:r>
            <a:endParaRPr b="1"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Chunk Size</a:t>
            </a:r>
            <a:r>
              <a:rPr lang="en-GB" sz="1100">
                <a:solidFill>
                  <a:schemeClr val="dk1"/>
                </a:solidFill>
              </a:rPr>
              <a:t>: 1,200 characters (~300–350 tokens)</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Chunk Overlap</a:t>
            </a:r>
            <a:r>
              <a:rPr lang="en-GB" sz="1100">
                <a:solidFill>
                  <a:schemeClr val="dk1"/>
                </a:solidFill>
              </a:rPr>
              <a:t>: 50 characters (to preserve context continuity)</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Input</a:t>
            </a:r>
            <a:r>
              <a:rPr lang="en-GB" sz="1100">
                <a:solidFill>
                  <a:schemeClr val="dk1"/>
                </a:solidFill>
              </a:rPr>
              <a:t>: 222-page to 712 total text chunks</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Test dataset: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Ground Truth</a:t>
            </a:r>
            <a:r>
              <a:rPr lang="en-GB" sz="1100">
                <a:solidFill>
                  <a:schemeClr val="dk1"/>
                </a:solidFill>
              </a:rPr>
              <a:t>: 31 evaluation questions focused on the Curious Connoisseurs segment</a:t>
            </a:r>
            <a:endParaRPr b="1" sz="1100">
              <a:solidFill>
                <a:schemeClr val="dk1"/>
              </a:solidFill>
            </a:endParaRPr>
          </a:p>
        </p:txBody>
      </p:sp>
      <p:sp>
        <p:nvSpPr>
          <p:cNvPr id="570" name="Google Shape;570;p43"/>
          <p:cNvSpPr txBox="1"/>
          <p:nvPr/>
        </p:nvSpPr>
        <p:spPr>
          <a:xfrm>
            <a:off x="5779525" y="3599975"/>
            <a:ext cx="3602100" cy="600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Style is mostly consistent, with minor </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persona drift.</a:t>
            </a:r>
            <a:endParaRPr sz="1000">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571" name="Google Shape;571;p43"/>
          <p:cNvSpPr txBox="1"/>
          <p:nvPr/>
        </p:nvSpPr>
        <p:spPr>
          <a:xfrm>
            <a:off x="5779525" y="4064450"/>
            <a:ext cx="4002900" cy="423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Responses are well grounded.</a:t>
            </a:r>
            <a:endParaRPr sz="1000">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572" name="Google Shape;572;p43"/>
          <p:cNvSpPr txBox="1"/>
          <p:nvPr/>
        </p:nvSpPr>
        <p:spPr>
          <a:xfrm>
            <a:off x="849200" y="2877125"/>
            <a:ext cx="943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chemeClr val="dk1"/>
                </a:solidFill>
              </a:rPr>
              <a:t>Result</a:t>
            </a:r>
            <a:endParaRPr b="1" sz="17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4"/>
          <p:cNvSpPr txBox="1"/>
          <p:nvPr/>
        </p:nvSpPr>
        <p:spPr>
          <a:xfrm>
            <a:off x="5884925" y="2612225"/>
            <a:ext cx="3370200" cy="226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600">
                <a:solidFill>
                  <a:schemeClr val="dk1"/>
                </a:solidFill>
              </a:rPr>
              <a:t>               </a:t>
            </a:r>
            <a:r>
              <a:rPr b="1" lang="en-GB" sz="2200">
                <a:solidFill>
                  <a:schemeClr val="dk1"/>
                </a:solidFill>
              </a:rPr>
              <a:t>Xiaoning</a:t>
            </a:r>
            <a:endParaRPr sz="22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GB" sz="1100">
                <a:solidFill>
                  <a:schemeClr val="dk1"/>
                </a:solidFill>
              </a:rPr>
              <a:t>Management</a:t>
            </a:r>
            <a:endParaRPr sz="11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100">
                <a:solidFill>
                  <a:schemeClr val="dk1"/>
                </a:solidFill>
              </a:rPr>
              <a:t>Application layer design</a:t>
            </a:r>
            <a:endParaRPr sz="11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100">
                <a:solidFill>
                  <a:schemeClr val="dk1"/>
                </a:solidFill>
              </a:rPr>
              <a:t>AI persona common trait extraction</a:t>
            </a:r>
            <a:endParaRPr sz="11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100">
                <a:solidFill>
                  <a:schemeClr val="dk1"/>
                </a:solidFill>
              </a:rPr>
              <a:t>Persona inference &amp; serving</a:t>
            </a:r>
            <a:endParaRPr sz="11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100">
                <a:solidFill>
                  <a:schemeClr val="dk1"/>
                </a:solidFill>
              </a:rPr>
              <a:t>Evaluation dataset construction</a:t>
            </a:r>
            <a:endParaRPr sz="11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100">
                <a:solidFill>
                  <a:schemeClr val="dk1"/>
                </a:solidFill>
              </a:rPr>
              <a:t>Evaluation: Retrieval performance and persona authenticity analysis</a:t>
            </a:r>
            <a:endParaRPr sz="11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100">
                <a:solidFill>
                  <a:schemeClr val="dk1"/>
                </a:solidFill>
              </a:rPr>
              <a:t>Quality assessment</a:t>
            </a:r>
            <a:endParaRPr sz="1100">
              <a:solidFill>
                <a:schemeClr val="dk1"/>
              </a:solidFill>
            </a:endParaRPr>
          </a:p>
        </p:txBody>
      </p:sp>
      <p:sp>
        <p:nvSpPr>
          <p:cNvPr id="578" name="Google Shape;578;p44"/>
          <p:cNvSpPr txBox="1"/>
          <p:nvPr/>
        </p:nvSpPr>
        <p:spPr>
          <a:xfrm>
            <a:off x="2868975" y="2612225"/>
            <a:ext cx="3326700" cy="226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2200">
                <a:solidFill>
                  <a:schemeClr val="dk1"/>
                </a:solidFill>
              </a:rPr>
              <a:t>              Thanh</a:t>
            </a:r>
            <a:endParaRPr sz="12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GB" sz="1100">
                <a:solidFill>
                  <a:schemeClr val="dk1"/>
                </a:solidFill>
              </a:rPr>
              <a:t>Project conception &amp; initiation</a:t>
            </a:r>
            <a:endParaRPr sz="11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100">
                <a:solidFill>
                  <a:schemeClr val="dk1"/>
                </a:solidFill>
              </a:rPr>
              <a:t>Data foundation</a:t>
            </a:r>
            <a:endParaRPr sz="11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100">
                <a:solidFill>
                  <a:schemeClr val="dk1"/>
                </a:solidFill>
              </a:rPr>
              <a:t>Core layer</a:t>
            </a:r>
            <a:endParaRPr sz="11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100">
                <a:solidFill>
                  <a:schemeClr val="dk1"/>
                </a:solidFill>
              </a:rPr>
              <a:t>Persona semantic extraction</a:t>
            </a:r>
            <a:endParaRPr sz="11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100">
                <a:solidFill>
                  <a:schemeClr val="dk1"/>
                </a:solidFill>
              </a:rPr>
              <a:t>AI persona prompt tuning</a:t>
            </a:r>
            <a:endParaRPr sz="11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100">
                <a:solidFill>
                  <a:schemeClr val="dk1"/>
                </a:solidFill>
              </a:rPr>
              <a:t>Backend development</a:t>
            </a:r>
            <a:endParaRPr sz="11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100">
                <a:solidFill>
                  <a:schemeClr val="dk1"/>
                </a:solidFill>
              </a:rPr>
              <a:t>Evaluation: persona and fact data extraction</a:t>
            </a:r>
            <a:endParaRPr sz="1100">
              <a:solidFill>
                <a:schemeClr val="dk1"/>
              </a:solidFill>
            </a:endParaRPr>
          </a:p>
        </p:txBody>
      </p:sp>
      <p:sp>
        <p:nvSpPr>
          <p:cNvPr id="579" name="Google Shape;579;p44"/>
          <p:cNvSpPr txBox="1"/>
          <p:nvPr/>
        </p:nvSpPr>
        <p:spPr>
          <a:xfrm>
            <a:off x="48663" y="2651888"/>
            <a:ext cx="2997900" cy="20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600">
                <a:solidFill>
                  <a:schemeClr val="dk1"/>
                </a:solidFill>
              </a:rPr>
              <a:t>                </a:t>
            </a:r>
            <a:r>
              <a:rPr b="1" lang="en-GB" sz="2200">
                <a:solidFill>
                  <a:schemeClr val="dk1"/>
                </a:solidFill>
              </a:rPr>
              <a:t>Enrico</a:t>
            </a:r>
            <a:endParaRPr b="1" sz="22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sz="1100">
                <a:solidFill>
                  <a:schemeClr val="dk1"/>
                </a:solidFill>
              </a:rPr>
              <a:t>System design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Semantic fact extraction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Fact ingestion &amp; indexing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RAG retrieval logic</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Frontend development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Monitoring &amp; evaluation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Communication &amp; demo</a:t>
            </a:r>
            <a:endParaRPr sz="1100">
              <a:solidFill>
                <a:schemeClr val="dk1"/>
              </a:solidFill>
            </a:endParaRPr>
          </a:p>
        </p:txBody>
      </p:sp>
      <p:sp>
        <p:nvSpPr>
          <p:cNvPr id="580" name="Google Shape;580;p44"/>
          <p:cNvSpPr txBox="1"/>
          <p:nvPr>
            <p:ph type="title"/>
          </p:nvPr>
        </p:nvSpPr>
        <p:spPr>
          <a:xfrm>
            <a:off x="296450" y="120825"/>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latin typeface="Albert Sans"/>
                <a:ea typeface="Albert Sans"/>
                <a:cs typeface="Albert Sans"/>
                <a:sym typeface="Albert Sans"/>
              </a:rPr>
              <a:t>Manage</a:t>
            </a:r>
            <a:endParaRPr b="1">
              <a:solidFill>
                <a:srgbClr val="1D2E4E"/>
              </a:solidFill>
              <a:latin typeface="Albert Sans"/>
              <a:ea typeface="Albert Sans"/>
              <a:cs typeface="Albert Sans"/>
              <a:sym typeface="Albert Sans"/>
            </a:endParaRPr>
          </a:p>
        </p:txBody>
      </p:sp>
      <p:sp>
        <p:nvSpPr>
          <p:cNvPr id="581" name="Google Shape;581;p44"/>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82" name="Google Shape;582;p44"/>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583" name="Google Shape;583;p44" title="boy (1).png"/>
          <p:cNvPicPr preferRelativeResize="0"/>
          <p:nvPr/>
        </p:nvPicPr>
        <p:blipFill>
          <a:blip r:embed="rId4">
            <a:alphaModFix/>
          </a:blip>
          <a:stretch>
            <a:fillRect/>
          </a:stretch>
        </p:blipFill>
        <p:spPr>
          <a:xfrm>
            <a:off x="3910039" y="1380336"/>
            <a:ext cx="1041275" cy="1041302"/>
          </a:xfrm>
          <a:prstGeom prst="rect">
            <a:avLst/>
          </a:prstGeom>
          <a:noFill/>
          <a:ln>
            <a:noFill/>
          </a:ln>
        </p:spPr>
      </p:pic>
      <p:pic>
        <p:nvPicPr>
          <p:cNvPr id="584" name="Google Shape;584;p44" title="cancan.png"/>
          <p:cNvPicPr preferRelativeResize="0"/>
          <p:nvPr/>
        </p:nvPicPr>
        <p:blipFill>
          <a:blip r:embed="rId5">
            <a:alphaModFix/>
          </a:blip>
          <a:stretch>
            <a:fillRect/>
          </a:stretch>
        </p:blipFill>
        <p:spPr>
          <a:xfrm>
            <a:off x="6793100" y="1380350"/>
            <a:ext cx="965524" cy="965475"/>
          </a:xfrm>
          <a:prstGeom prst="rect">
            <a:avLst/>
          </a:prstGeom>
          <a:noFill/>
          <a:ln>
            <a:noFill/>
          </a:ln>
        </p:spPr>
      </p:pic>
      <p:pic>
        <p:nvPicPr>
          <p:cNvPr id="585" name="Google Shape;585;p44"/>
          <p:cNvPicPr preferRelativeResize="0"/>
          <p:nvPr/>
        </p:nvPicPr>
        <p:blipFill>
          <a:blip r:embed="rId6">
            <a:alphaModFix/>
          </a:blip>
          <a:stretch>
            <a:fillRect/>
          </a:stretch>
        </p:blipFill>
        <p:spPr>
          <a:xfrm>
            <a:off x="964275" y="1348975"/>
            <a:ext cx="1104000" cy="1104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45"/>
          <p:cNvPicPr preferRelativeResize="0"/>
          <p:nvPr/>
        </p:nvPicPr>
        <p:blipFill>
          <a:blip r:embed="rId3">
            <a:alphaModFix/>
          </a:blip>
          <a:stretch>
            <a:fillRect/>
          </a:stretch>
        </p:blipFill>
        <p:spPr>
          <a:xfrm>
            <a:off x="456725" y="441575"/>
            <a:ext cx="1528900" cy="672950"/>
          </a:xfrm>
          <a:prstGeom prst="rect">
            <a:avLst/>
          </a:prstGeom>
          <a:noFill/>
          <a:ln>
            <a:noFill/>
          </a:ln>
        </p:spPr>
      </p:pic>
      <p:pic>
        <p:nvPicPr>
          <p:cNvPr id="591" name="Google Shape;591;p45"/>
          <p:cNvPicPr preferRelativeResize="0"/>
          <p:nvPr/>
        </p:nvPicPr>
        <p:blipFill>
          <a:blip r:embed="rId4">
            <a:alphaModFix/>
          </a:blip>
          <a:stretch>
            <a:fillRect/>
          </a:stretch>
        </p:blipFill>
        <p:spPr>
          <a:xfrm>
            <a:off x="7183497" y="491698"/>
            <a:ext cx="1444465" cy="572700"/>
          </a:xfrm>
          <a:prstGeom prst="rect">
            <a:avLst/>
          </a:prstGeom>
          <a:noFill/>
          <a:ln>
            <a:noFill/>
          </a:ln>
        </p:spPr>
      </p:pic>
      <p:sp>
        <p:nvSpPr>
          <p:cNvPr id="592" name="Google Shape;592;p45"/>
          <p:cNvSpPr txBox="1"/>
          <p:nvPr/>
        </p:nvSpPr>
        <p:spPr>
          <a:xfrm>
            <a:off x="2690529" y="4183650"/>
            <a:ext cx="36228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500">
                <a:solidFill>
                  <a:schemeClr val="dk1"/>
                </a:solidFill>
              </a:rPr>
              <a:t>Enrico Chen - s337750</a:t>
            </a:r>
            <a:endParaRPr b="1" sz="1500">
              <a:solidFill>
                <a:schemeClr val="dk1"/>
              </a:solidFill>
            </a:endParaRPr>
          </a:p>
          <a:p>
            <a:pPr indent="0" lvl="0" marL="0" rtl="0" algn="ctr">
              <a:spcBef>
                <a:spcPts val="0"/>
              </a:spcBef>
              <a:spcAft>
                <a:spcPts val="0"/>
              </a:spcAft>
              <a:buNone/>
            </a:pPr>
            <a:r>
              <a:rPr b="1" lang="en-GB" sz="1500">
                <a:solidFill>
                  <a:schemeClr val="dk1"/>
                </a:solidFill>
              </a:rPr>
              <a:t>Van Thanh Nguyen - s336748</a:t>
            </a:r>
            <a:endParaRPr b="1" sz="1500">
              <a:solidFill>
                <a:schemeClr val="dk1"/>
              </a:solidFill>
            </a:endParaRPr>
          </a:p>
          <a:p>
            <a:pPr indent="0" lvl="0" marL="0" rtl="0" algn="ctr">
              <a:spcBef>
                <a:spcPts val="0"/>
              </a:spcBef>
              <a:spcAft>
                <a:spcPts val="0"/>
              </a:spcAft>
              <a:buNone/>
            </a:pPr>
            <a:r>
              <a:rPr b="1" lang="en-GB" sz="1500">
                <a:solidFill>
                  <a:schemeClr val="dk1"/>
                </a:solidFill>
              </a:rPr>
              <a:t>Xiaoning Ma - s337332</a:t>
            </a:r>
            <a:endParaRPr b="1" sz="1500">
              <a:solidFill>
                <a:schemeClr val="dk1"/>
              </a:solidFill>
            </a:endParaRPr>
          </a:p>
        </p:txBody>
      </p:sp>
      <p:pic>
        <p:nvPicPr>
          <p:cNvPr id="593" name="Google Shape;593;p45"/>
          <p:cNvPicPr preferRelativeResize="0"/>
          <p:nvPr/>
        </p:nvPicPr>
        <p:blipFill rotWithShape="1">
          <a:blip r:embed="rId5">
            <a:alphaModFix/>
          </a:blip>
          <a:srcRect b="0" l="0" r="1854" t="33888"/>
          <a:stretch/>
        </p:blipFill>
        <p:spPr>
          <a:xfrm>
            <a:off x="1101675" y="1743250"/>
            <a:ext cx="3622799" cy="2440399"/>
          </a:xfrm>
          <a:prstGeom prst="rect">
            <a:avLst/>
          </a:prstGeom>
          <a:noFill/>
          <a:ln>
            <a:noFill/>
          </a:ln>
        </p:spPr>
      </p:pic>
      <p:pic>
        <p:nvPicPr>
          <p:cNvPr id="594" name="Google Shape;594;p45"/>
          <p:cNvPicPr preferRelativeResize="0"/>
          <p:nvPr/>
        </p:nvPicPr>
        <p:blipFill rotWithShape="1">
          <a:blip r:embed="rId5">
            <a:alphaModFix/>
          </a:blip>
          <a:srcRect b="65919" l="0" r="-2145" t="0"/>
          <a:stretch/>
        </p:blipFill>
        <p:spPr>
          <a:xfrm>
            <a:off x="4793075" y="1994987"/>
            <a:ext cx="3770450" cy="12580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8" name="Shape 598"/>
        <p:cNvGrpSpPr/>
        <p:nvPr/>
      </p:nvGrpSpPr>
      <p:grpSpPr>
        <a:xfrm>
          <a:off x="0" y="0"/>
          <a:ext cx="0" cy="0"/>
          <a:chOff x="0" y="0"/>
          <a:chExt cx="0" cy="0"/>
        </a:xfrm>
      </p:grpSpPr>
      <p:sp>
        <p:nvSpPr>
          <p:cNvPr id="599" name="Google Shape;599;p46"/>
          <p:cNvSpPr txBox="1"/>
          <p:nvPr>
            <p:ph type="title"/>
          </p:nvPr>
        </p:nvSpPr>
        <p:spPr>
          <a:xfrm>
            <a:off x="3011850" y="2375250"/>
            <a:ext cx="3120300" cy="10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820"/>
              <a:t>Appendix</a:t>
            </a:r>
            <a:endParaRPr b="1" sz="3820"/>
          </a:p>
        </p:txBody>
      </p:sp>
      <p:pic>
        <p:nvPicPr>
          <p:cNvPr id="600" name="Google Shape;600;p46"/>
          <p:cNvPicPr preferRelativeResize="0"/>
          <p:nvPr/>
        </p:nvPicPr>
        <p:blipFill>
          <a:blip r:embed="rId4">
            <a:alphaModFix/>
          </a:blip>
          <a:stretch>
            <a:fillRect/>
          </a:stretch>
        </p:blipFill>
        <p:spPr>
          <a:xfrm>
            <a:off x="6499675" y="869299"/>
            <a:ext cx="1900125" cy="836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7"/>
          <p:cNvSpPr txBox="1"/>
          <p:nvPr/>
        </p:nvSpPr>
        <p:spPr>
          <a:xfrm>
            <a:off x="4110175" y="615225"/>
            <a:ext cx="4614900" cy="4202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900">
                <a:solidFill>
                  <a:srgbClr val="1D2E4E"/>
                </a:solidFill>
              </a:rPr>
              <a:t>1. User Query Submission</a:t>
            </a:r>
            <a:r>
              <a:rPr lang="en-GB" sz="900">
                <a:solidFill>
                  <a:srgbClr val="1D2E4E"/>
                </a:solidFill>
              </a:rPr>
              <a:t>: User sends a query with optional attached files (image, PDF, etc.) to the Orchestrator.</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1.1 Orchestrator Analysis</a:t>
            </a:r>
            <a:r>
              <a:rPr lang="en-GB" sz="900">
                <a:solidFill>
                  <a:srgbClr val="1D2E4E"/>
                </a:solidFill>
              </a:rPr>
              <a:t>: The Orchestrator analyzes the query and attachments to decide which services should be used.</a:t>
            </a:r>
            <a:endParaRPr sz="900">
              <a:solidFill>
                <a:srgbClr val="1D2E4E"/>
              </a:solidFill>
            </a:endParaRPr>
          </a:p>
          <a:p>
            <a:pPr indent="0" lvl="0" marL="0" rtl="0" algn="l">
              <a:spcBef>
                <a:spcPts val="0"/>
              </a:spcBef>
              <a:spcAft>
                <a:spcPts val="0"/>
              </a:spcAft>
              <a:buNone/>
            </a:pPr>
            <a:r>
              <a:rPr b="1" lang="en-GB" sz="900">
                <a:solidFill>
                  <a:srgbClr val="1D2E4E"/>
                </a:solidFill>
              </a:rPr>
              <a:t>2</a:t>
            </a:r>
            <a:r>
              <a:rPr b="1" lang="en-GB" sz="900">
                <a:solidFill>
                  <a:srgbClr val="1D2E4E"/>
                </a:solidFill>
              </a:rPr>
              <a:t>. Memory Integration :</a:t>
            </a:r>
            <a:r>
              <a:rPr lang="en-GB" sz="900">
                <a:solidFill>
                  <a:srgbClr val="1D2E4E"/>
                </a:solidFill>
              </a:rPr>
              <a:t>Extract useful information from chat history.</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3</a:t>
            </a:r>
            <a:r>
              <a:rPr b="1" lang="en-GB" sz="900">
                <a:solidFill>
                  <a:srgbClr val="1D2E4E"/>
                </a:solidFill>
              </a:rPr>
              <a:t>. Input Preprocessing</a:t>
            </a:r>
            <a:r>
              <a:rPr lang="en-GB" sz="900">
                <a:solidFill>
                  <a:srgbClr val="1D2E4E"/>
                </a:solidFill>
              </a:rPr>
              <a:t>: Inputs are preprocessed before passing to the model.</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3</a:t>
            </a:r>
            <a:r>
              <a:rPr b="1" lang="en-GB" sz="900">
                <a:solidFill>
                  <a:srgbClr val="1D2E4E"/>
                </a:solidFill>
              </a:rPr>
              <a:t>.1 Text Input</a:t>
            </a:r>
            <a:r>
              <a:rPr lang="en-GB" sz="900">
                <a:solidFill>
                  <a:srgbClr val="1D2E4E"/>
                </a:solidFill>
              </a:rPr>
              <a:t>: Normalize text to make it easier to handle in later steps.</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3</a:t>
            </a:r>
            <a:r>
              <a:rPr b="1" lang="en-GB" sz="900">
                <a:solidFill>
                  <a:srgbClr val="1D2E4E"/>
                </a:solidFill>
              </a:rPr>
              <a:t>.2 PDF Input</a:t>
            </a:r>
            <a:r>
              <a:rPr lang="en-GB" sz="900">
                <a:solidFill>
                  <a:srgbClr val="1D2E4E"/>
                </a:solidFill>
              </a:rPr>
              <a:t>: Parse, process, and extract meaningful information from PDF files.</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3</a:t>
            </a:r>
            <a:r>
              <a:rPr b="1" lang="en-GB" sz="900">
                <a:solidFill>
                  <a:srgbClr val="1D2E4E"/>
                </a:solidFill>
              </a:rPr>
              <a:t>.3 Image Input</a:t>
            </a:r>
            <a:r>
              <a:rPr lang="en-GB" sz="900">
                <a:solidFill>
                  <a:srgbClr val="1D2E4E"/>
                </a:solidFill>
              </a:rPr>
              <a:t>: Process images and extract valuable information.</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4</a:t>
            </a:r>
            <a:r>
              <a:rPr b="1" lang="en-GB" sz="900">
                <a:solidFill>
                  <a:srgbClr val="1D2E4E"/>
                </a:solidFill>
              </a:rPr>
              <a:t>. Context Retrieval (RAG System)</a:t>
            </a:r>
            <a:r>
              <a:rPr lang="en-GB" sz="900">
                <a:solidFill>
                  <a:srgbClr val="1D2E4E"/>
                </a:solidFill>
              </a:rPr>
              <a:t>: Use the query and relevant input information to retrieve context (e.g., market data) via a RAG system.</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5</a:t>
            </a:r>
            <a:r>
              <a:rPr b="1" lang="en-GB" sz="900">
                <a:solidFill>
                  <a:srgbClr val="1D2E4E"/>
                </a:solidFill>
              </a:rPr>
              <a:t>. Tool Selection &amp; MCP Server Requests</a:t>
            </a:r>
            <a:endParaRPr b="1" sz="900">
              <a:solidFill>
                <a:srgbClr val="1D2E4E"/>
              </a:solidFill>
            </a:endParaRPr>
          </a:p>
          <a:p>
            <a:pPr indent="-285750" lvl="0" marL="457200" rtl="0" algn="l">
              <a:lnSpc>
                <a:spcPct val="100000"/>
              </a:lnSpc>
              <a:spcBef>
                <a:spcPts val="0"/>
              </a:spcBef>
              <a:spcAft>
                <a:spcPts val="0"/>
              </a:spcAft>
              <a:buClr>
                <a:srgbClr val="1D2E4E"/>
              </a:buClr>
              <a:buSzPts val="900"/>
              <a:buChar char="●"/>
            </a:pPr>
            <a:r>
              <a:rPr lang="en-GB" sz="900">
                <a:solidFill>
                  <a:srgbClr val="1D2E4E"/>
                </a:solidFill>
              </a:rPr>
              <a:t>Decide which tools should be used to enrich the context.</a:t>
            </a:r>
            <a:endParaRPr sz="900">
              <a:solidFill>
                <a:srgbClr val="1D2E4E"/>
              </a:solidFill>
            </a:endParaRPr>
          </a:p>
          <a:p>
            <a:pPr indent="-285750" lvl="0" marL="457200" rtl="0" algn="l">
              <a:lnSpc>
                <a:spcPct val="100000"/>
              </a:lnSpc>
              <a:spcBef>
                <a:spcPts val="0"/>
              </a:spcBef>
              <a:spcAft>
                <a:spcPts val="0"/>
              </a:spcAft>
              <a:buClr>
                <a:srgbClr val="1D2E4E"/>
              </a:buClr>
              <a:buSzPts val="900"/>
              <a:buChar char="●"/>
            </a:pPr>
            <a:r>
              <a:rPr lang="en-GB" sz="900">
                <a:solidFill>
                  <a:srgbClr val="1D2E4E"/>
                </a:solidFill>
              </a:rPr>
              <a:t>Send requests to the MCP server to gather corresponding context.</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5</a:t>
            </a:r>
            <a:r>
              <a:rPr b="1" lang="en-GB" sz="900">
                <a:solidFill>
                  <a:srgbClr val="1D2E4E"/>
                </a:solidFill>
              </a:rPr>
              <a:t>.1 Web Search</a:t>
            </a:r>
            <a:r>
              <a:rPr lang="en-GB" sz="900">
                <a:solidFill>
                  <a:srgbClr val="1D2E4E"/>
                </a:solidFill>
              </a:rPr>
              <a:t>: Extract updated information from the internet (trends, real-time data, missing internal data, etc.).</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5</a:t>
            </a:r>
            <a:r>
              <a:rPr b="1" lang="en-GB" sz="900">
                <a:solidFill>
                  <a:srgbClr val="1D2E4E"/>
                </a:solidFill>
              </a:rPr>
              <a:t>.2 Database Query</a:t>
            </a:r>
            <a:r>
              <a:rPr lang="en-GB" sz="900">
                <a:solidFill>
                  <a:srgbClr val="1D2E4E"/>
                </a:solidFill>
              </a:rPr>
              <a:t>: Retrieve useful data from internal or external databases.</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5</a:t>
            </a:r>
            <a:r>
              <a:rPr b="1" lang="en-GB" sz="900">
                <a:solidFill>
                  <a:srgbClr val="1D2E4E"/>
                </a:solidFill>
              </a:rPr>
              <a:t>.3 External APIs</a:t>
            </a:r>
            <a:r>
              <a:rPr lang="en-GB" sz="900">
                <a:solidFill>
                  <a:srgbClr val="1D2E4E"/>
                </a:solidFill>
              </a:rPr>
              <a:t>: Call APIs to obtain additional information.</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5</a:t>
            </a:r>
            <a:r>
              <a:rPr b="1" lang="en-GB" sz="900">
                <a:solidFill>
                  <a:srgbClr val="1D2E4E"/>
                </a:solidFill>
              </a:rPr>
              <a:t>.4 Other Tools</a:t>
            </a:r>
            <a:r>
              <a:rPr lang="en-GB" sz="900">
                <a:solidFill>
                  <a:srgbClr val="1D2E4E"/>
                </a:solidFill>
              </a:rPr>
              <a:t>: Use calculators, simulators, weather data extractors, or other utilities to enrich context.</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6</a:t>
            </a:r>
            <a:r>
              <a:rPr b="1" lang="en-GB" sz="900">
                <a:solidFill>
                  <a:srgbClr val="1D2E4E"/>
                </a:solidFill>
              </a:rPr>
              <a:t>. Explanation</a:t>
            </a:r>
            <a:r>
              <a:rPr lang="en-GB" sz="900">
                <a:solidFill>
                  <a:srgbClr val="1D2E4E"/>
                </a:solidFill>
              </a:rPr>
              <a:t>: The explanation module will explain in detail the thought process of the reasoning model and the data used for the thinking process (citations from RAG).</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7</a:t>
            </a:r>
            <a:r>
              <a:rPr b="1" lang="en-GB" sz="900">
                <a:solidFill>
                  <a:srgbClr val="1D2E4E"/>
                </a:solidFill>
              </a:rPr>
              <a:t>. Prompt Construction</a:t>
            </a:r>
            <a:r>
              <a:rPr lang="en-GB" sz="900">
                <a:solidFill>
                  <a:srgbClr val="1D2E4E"/>
                </a:solidFill>
              </a:rPr>
              <a:t>: The Orchestrator aggregates useful context and passes it to Prompt Construction.</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8</a:t>
            </a:r>
            <a:r>
              <a:rPr b="1" lang="en-GB" sz="900">
                <a:solidFill>
                  <a:srgbClr val="1D2E4E"/>
                </a:solidFill>
              </a:rPr>
              <a:t>. Persona Selection :</a:t>
            </a:r>
            <a:r>
              <a:rPr lang="en-GB" sz="900">
                <a:solidFill>
                  <a:srgbClr val="1D2E4E"/>
                </a:solidFill>
              </a:rPr>
              <a:t>Apply the selected Persona profile, including: Demographics, Behavior Data, Transactional Data, …</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9. </a:t>
            </a:r>
            <a:r>
              <a:rPr b="1" lang="en-GB" sz="900">
                <a:solidFill>
                  <a:srgbClr val="1D2E4E"/>
                </a:solidFill>
              </a:rPr>
              <a:t>LLM : </a:t>
            </a:r>
            <a:r>
              <a:rPr lang="en-GB" sz="900">
                <a:solidFill>
                  <a:srgbClr val="1D2E4E"/>
                </a:solidFill>
              </a:rPr>
              <a:t>Route to a particular LLM model, passing the enriched prompt and context.</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10. Model Response: </a:t>
            </a:r>
            <a:r>
              <a:rPr lang="en-GB" sz="900">
                <a:solidFill>
                  <a:srgbClr val="1D2E4E"/>
                </a:solidFill>
              </a:rPr>
              <a:t>Generate a response with: Specific personality,Tone, Linguistic style of the Persona</a:t>
            </a:r>
            <a:endParaRPr sz="900">
              <a:solidFill>
                <a:srgbClr val="1D2E4E"/>
              </a:solidFill>
            </a:endParaRPr>
          </a:p>
        </p:txBody>
      </p:sp>
      <p:sp>
        <p:nvSpPr>
          <p:cNvPr id="606" name="Google Shape;606;p47"/>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rgbClr val="1D2E4E"/>
                </a:solidFill>
              </a:rPr>
              <a:t>Design</a:t>
            </a:r>
            <a:endParaRPr sz="2000"/>
          </a:p>
        </p:txBody>
      </p:sp>
      <p:pic>
        <p:nvPicPr>
          <p:cNvPr id="607" name="Google Shape;607;p47" title="System Architecture-Functional diagram.png"/>
          <p:cNvPicPr preferRelativeResize="0"/>
          <p:nvPr/>
        </p:nvPicPr>
        <p:blipFill>
          <a:blip r:embed="rId3">
            <a:alphaModFix/>
          </a:blip>
          <a:stretch>
            <a:fillRect/>
          </a:stretch>
        </p:blipFill>
        <p:spPr>
          <a:xfrm>
            <a:off x="130025" y="546125"/>
            <a:ext cx="3980151" cy="44164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descr="the white background and black text" id="612" name="Google Shape;612;p48"/>
          <p:cNvPicPr preferRelativeResize="0"/>
          <p:nvPr/>
        </p:nvPicPr>
        <p:blipFill>
          <a:blip r:embed="rId3">
            <a:alphaModFix/>
          </a:blip>
          <a:stretch>
            <a:fillRect/>
          </a:stretch>
        </p:blipFill>
        <p:spPr>
          <a:xfrm>
            <a:off x="0" y="19936"/>
            <a:ext cx="9143545" cy="5103381"/>
          </a:xfrm>
          <a:prstGeom prst="rect">
            <a:avLst/>
          </a:prstGeom>
          <a:noFill/>
          <a:ln>
            <a:noFill/>
          </a:ln>
        </p:spPr>
      </p:pic>
      <p:sp>
        <p:nvSpPr>
          <p:cNvPr id="613" name="Google Shape;613;p48"/>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descr="do the same with this " id="618" name="Google Shape;618;p49"/>
          <p:cNvPicPr preferRelativeResize="0"/>
          <p:nvPr/>
        </p:nvPicPr>
        <p:blipFill>
          <a:blip r:embed="rId3">
            <a:alphaModFix/>
          </a:blip>
          <a:stretch>
            <a:fillRect/>
          </a:stretch>
        </p:blipFill>
        <p:spPr>
          <a:xfrm>
            <a:off x="0" y="19936"/>
            <a:ext cx="9143545" cy="5103381"/>
          </a:xfrm>
          <a:prstGeom prst="rect">
            <a:avLst/>
          </a:prstGeom>
          <a:noFill/>
          <a:ln>
            <a:noFill/>
          </a:ln>
        </p:spPr>
      </p:pic>
      <p:sp>
        <p:nvSpPr>
          <p:cNvPr id="619" name="Google Shape;619;p49"/>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20" name="Google Shape;620;p49"/>
          <p:cNvPicPr preferRelativeResize="0"/>
          <p:nvPr/>
        </p:nvPicPr>
        <p:blipFill rotWithShape="1">
          <a:blip r:embed="rId4">
            <a:alphaModFix/>
          </a:blip>
          <a:srcRect b="15606" l="32221" r="33801" t="13871"/>
          <a:stretch/>
        </p:blipFill>
        <p:spPr>
          <a:xfrm>
            <a:off x="7898400" y="3244425"/>
            <a:ext cx="1106427" cy="1530849"/>
          </a:xfrm>
          <a:prstGeom prst="rect">
            <a:avLst/>
          </a:prstGeom>
          <a:noFill/>
          <a:ln>
            <a:noFill/>
          </a:ln>
        </p:spPr>
      </p:pic>
      <p:pic>
        <p:nvPicPr>
          <p:cNvPr id="621" name="Google Shape;621;p49"/>
          <p:cNvPicPr preferRelativeResize="0"/>
          <p:nvPr/>
        </p:nvPicPr>
        <p:blipFill>
          <a:blip r:embed="rId5">
            <a:alphaModFix/>
          </a:blip>
          <a:stretch>
            <a:fillRect/>
          </a:stretch>
        </p:blipFill>
        <p:spPr>
          <a:xfrm>
            <a:off x="7533400" y="86602"/>
            <a:ext cx="1456650" cy="641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0"/>
          <p:cNvSpPr txBox="1"/>
          <p:nvPr>
            <p:ph type="title"/>
          </p:nvPr>
        </p:nvSpPr>
        <p:spPr>
          <a:xfrm>
            <a:off x="296450" y="246900"/>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Design - Risks Analysis</a:t>
            </a:r>
            <a:endParaRPr b="1">
              <a:solidFill>
                <a:srgbClr val="1D2E4E"/>
              </a:solidFill>
            </a:endParaRPr>
          </a:p>
        </p:txBody>
      </p:sp>
      <p:sp>
        <p:nvSpPr>
          <p:cNvPr id="627" name="Google Shape;627;p50"/>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28" name="Google Shape;628;p50"/>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629" name="Google Shape;629;p50"/>
          <p:cNvPicPr preferRelativeResize="0"/>
          <p:nvPr/>
        </p:nvPicPr>
        <p:blipFill rotWithShape="1">
          <a:blip r:embed="rId4">
            <a:alphaModFix/>
          </a:blip>
          <a:srcRect b="15606" l="32221" r="33801" t="13871"/>
          <a:stretch/>
        </p:blipFill>
        <p:spPr>
          <a:xfrm>
            <a:off x="7898400" y="3244425"/>
            <a:ext cx="1106427" cy="1530849"/>
          </a:xfrm>
          <a:prstGeom prst="rect">
            <a:avLst/>
          </a:prstGeom>
          <a:noFill/>
          <a:ln>
            <a:noFill/>
          </a:ln>
        </p:spPr>
      </p:pic>
      <p:sp>
        <p:nvSpPr>
          <p:cNvPr id="630" name="Google Shape;630;p50"/>
          <p:cNvSpPr txBox="1"/>
          <p:nvPr/>
        </p:nvSpPr>
        <p:spPr>
          <a:xfrm>
            <a:off x="593350" y="1673463"/>
            <a:ext cx="7246500" cy="2242800"/>
          </a:xfrm>
          <a:prstGeom prst="rect">
            <a:avLst/>
          </a:prstGeom>
          <a:noFill/>
          <a:ln>
            <a:noFill/>
          </a:ln>
        </p:spPr>
        <p:txBody>
          <a:bodyPr anchorCtr="0" anchor="t" bIns="91425" lIns="91425" spcFirstLastPara="1" rIns="0" wrap="square" tIns="91425">
            <a:noAutofit/>
          </a:bodyPr>
          <a:lstStyle/>
          <a:p>
            <a:pPr indent="-330200" lvl="0" marL="457200" rtl="0" algn="l">
              <a:lnSpc>
                <a:spcPct val="115000"/>
              </a:lnSpc>
              <a:spcBef>
                <a:spcPts val="0"/>
              </a:spcBef>
              <a:spcAft>
                <a:spcPts val="0"/>
              </a:spcAft>
              <a:buClr>
                <a:srgbClr val="1D2E4E"/>
              </a:buClr>
              <a:buSzPts val="1600"/>
              <a:buChar char="●"/>
            </a:pPr>
            <a:r>
              <a:rPr lang="en-GB" sz="1600">
                <a:solidFill>
                  <a:srgbClr val="1D2E4E"/>
                </a:solidFill>
              </a:rPr>
              <a:t>Hallucinations and inaccurate responses: mitigate with RAG system</a:t>
            </a:r>
            <a:endParaRPr sz="16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Insufficient critical thinking: mitigate with RAG and prompt engineering</a:t>
            </a:r>
            <a:endParaRPr sz="16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Opacity: mitigate with RAG</a:t>
            </a:r>
            <a:endParaRPr sz="16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Inconsistent or generic personality: mitigate by </a:t>
            </a:r>
            <a:r>
              <a:rPr lang="en-GB" sz="1600">
                <a:solidFill>
                  <a:srgbClr val="1D2E4E"/>
                </a:solidFill>
              </a:rPr>
              <a:t>fine-tuning</a:t>
            </a:r>
            <a:r>
              <a:rPr lang="en-GB" sz="1600">
                <a:solidFill>
                  <a:srgbClr val="1D2E4E"/>
                </a:solidFill>
              </a:rPr>
              <a:t> (in case of limited </a:t>
            </a:r>
            <a:r>
              <a:rPr lang="en-GB" sz="1600">
                <a:solidFill>
                  <a:srgbClr val="1D2E4E"/>
                </a:solidFill>
              </a:rPr>
              <a:t>resource use </a:t>
            </a:r>
            <a:r>
              <a:rPr lang="en-GB" sz="1600">
                <a:solidFill>
                  <a:srgbClr val="1D2E4E"/>
                </a:solidFill>
              </a:rPr>
              <a:t>PEFT, smaller </a:t>
            </a:r>
            <a:r>
              <a:rPr lang="en-GB" sz="1600">
                <a:solidFill>
                  <a:srgbClr val="1D2E4E"/>
                </a:solidFill>
              </a:rPr>
              <a:t>models</a:t>
            </a:r>
            <a:r>
              <a:rPr lang="en-GB" sz="1600">
                <a:solidFill>
                  <a:srgbClr val="1D2E4E"/>
                </a:solidFill>
              </a:rPr>
              <a:t>, RAG with few-shot prompting)</a:t>
            </a:r>
            <a:endParaRPr sz="16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Performance evaluation difficulty</a:t>
            </a:r>
            <a:endParaRPr sz="1600">
              <a:solidFill>
                <a:srgbClr val="1D2E4E"/>
              </a:solidFill>
            </a:endParaRPr>
          </a:p>
        </p:txBody>
      </p:sp>
      <p:sp>
        <p:nvSpPr>
          <p:cNvPr id="631" name="Google Shape;631;p50"/>
          <p:cNvSpPr txBox="1"/>
          <p:nvPr/>
        </p:nvSpPr>
        <p:spPr>
          <a:xfrm>
            <a:off x="296450" y="967700"/>
            <a:ext cx="2173500" cy="463200"/>
          </a:xfrm>
          <a:prstGeom prst="rect">
            <a:avLst/>
          </a:prstGeom>
          <a:noFill/>
          <a:ln>
            <a:noFill/>
          </a:ln>
        </p:spPr>
        <p:txBody>
          <a:bodyPr anchorCtr="0" anchor="t" bIns="91425" lIns="91425" spcFirstLastPara="1" rIns="0" wrap="square" tIns="91425">
            <a:noAutofit/>
          </a:bodyPr>
          <a:lstStyle/>
          <a:p>
            <a:pPr indent="0" lvl="0" marL="0" rtl="0" algn="l">
              <a:lnSpc>
                <a:spcPct val="115000"/>
              </a:lnSpc>
              <a:spcBef>
                <a:spcPts val="0"/>
              </a:spcBef>
              <a:spcAft>
                <a:spcPts val="0"/>
              </a:spcAft>
              <a:buNone/>
            </a:pPr>
            <a:r>
              <a:rPr b="1" lang="en-GB" sz="2000">
                <a:solidFill>
                  <a:srgbClr val="1D2E4E"/>
                </a:solidFill>
              </a:rPr>
              <a:t>Technical Risks</a:t>
            </a:r>
            <a:endParaRPr sz="2000">
              <a:solidFill>
                <a:srgbClr val="1D2E4E"/>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1"/>
          <p:cNvSpPr txBox="1"/>
          <p:nvPr>
            <p:ph type="title"/>
          </p:nvPr>
        </p:nvSpPr>
        <p:spPr>
          <a:xfrm>
            <a:off x="296450" y="246900"/>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Design - Risks Analysis</a:t>
            </a:r>
            <a:endParaRPr b="1">
              <a:solidFill>
                <a:srgbClr val="1D2E4E"/>
              </a:solidFill>
            </a:endParaRPr>
          </a:p>
        </p:txBody>
      </p:sp>
      <p:sp>
        <p:nvSpPr>
          <p:cNvPr id="637" name="Google Shape;637;p51"/>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38" name="Google Shape;638;p51"/>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639" name="Google Shape;639;p51"/>
          <p:cNvPicPr preferRelativeResize="0"/>
          <p:nvPr/>
        </p:nvPicPr>
        <p:blipFill rotWithShape="1">
          <a:blip r:embed="rId4">
            <a:alphaModFix/>
          </a:blip>
          <a:srcRect b="15606" l="32221" r="33801" t="13871"/>
          <a:stretch/>
        </p:blipFill>
        <p:spPr>
          <a:xfrm>
            <a:off x="7898400" y="3244425"/>
            <a:ext cx="1106427" cy="1530849"/>
          </a:xfrm>
          <a:prstGeom prst="rect">
            <a:avLst/>
          </a:prstGeom>
          <a:noFill/>
          <a:ln>
            <a:noFill/>
          </a:ln>
        </p:spPr>
      </p:pic>
      <p:sp>
        <p:nvSpPr>
          <p:cNvPr id="640" name="Google Shape;640;p51"/>
          <p:cNvSpPr txBox="1"/>
          <p:nvPr/>
        </p:nvSpPr>
        <p:spPr>
          <a:xfrm>
            <a:off x="1007150" y="1841250"/>
            <a:ext cx="7059900" cy="1141200"/>
          </a:xfrm>
          <a:prstGeom prst="rect">
            <a:avLst/>
          </a:prstGeom>
          <a:noFill/>
          <a:ln>
            <a:noFill/>
          </a:ln>
        </p:spPr>
        <p:txBody>
          <a:bodyPr anchorCtr="0" anchor="t" bIns="91425" lIns="91425" spcFirstLastPara="1" rIns="0" wrap="square" tIns="91425">
            <a:noAutofit/>
          </a:bodyPr>
          <a:lstStyle/>
          <a:p>
            <a:pPr indent="-330200" lvl="0" marL="457200" rtl="0" algn="l">
              <a:lnSpc>
                <a:spcPct val="115000"/>
              </a:lnSpc>
              <a:spcBef>
                <a:spcPts val="0"/>
              </a:spcBef>
              <a:spcAft>
                <a:spcPts val="0"/>
              </a:spcAft>
              <a:buClr>
                <a:srgbClr val="1D2E4E"/>
              </a:buClr>
              <a:buSzPts val="1600"/>
              <a:buChar char="●"/>
            </a:pPr>
            <a:r>
              <a:rPr lang="en-GB" sz="1600">
                <a:solidFill>
                  <a:srgbClr val="1D2E4E"/>
                </a:solidFill>
              </a:rPr>
              <a:t>Privacy and compliance with AI Act and GDPR</a:t>
            </a:r>
            <a:endParaRPr sz="16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Proprietary data protection</a:t>
            </a:r>
            <a:endParaRPr sz="16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System integration difficulty with existing systems and infrastructure</a:t>
            </a:r>
            <a:endParaRPr sz="1600">
              <a:solidFill>
                <a:srgbClr val="1D2E4E"/>
              </a:solidFill>
            </a:endParaRPr>
          </a:p>
        </p:txBody>
      </p:sp>
      <p:sp>
        <p:nvSpPr>
          <p:cNvPr id="641" name="Google Shape;641;p51"/>
          <p:cNvSpPr txBox="1"/>
          <p:nvPr/>
        </p:nvSpPr>
        <p:spPr>
          <a:xfrm>
            <a:off x="296450" y="967700"/>
            <a:ext cx="4275600" cy="463200"/>
          </a:xfrm>
          <a:prstGeom prst="rect">
            <a:avLst/>
          </a:prstGeom>
          <a:noFill/>
          <a:ln>
            <a:noFill/>
          </a:ln>
        </p:spPr>
        <p:txBody>
          <a:bodyPr anchorCtr="0" anchor="t" bIns="91425" lIns="91425" spcFirstLastPara="1" rIns="0" wrap="square" tIns="91425">
            <a:noAutofit/>
          </a:bodyPr>
          <a:lstStyle/>
          <a:p>
            <a:pPr indent="0" lvl="0" marL="0" rtl="0" algn="l">
              <a:lnSpc>
                <a:spcPct val="115000"/>
              </a:lnSpc>
              <a:spcBef>
                <a:spcPts val="0"/>
              </a:spcBef>
              <a:spcAft>
                <a:spcPts val="0"/>
              </a:spcAft>
              <a:buNone/>
            </a:pPr>
            <a:r>
              <a:rPr b="1" lang="en-GB" sz="2000">
                <a:solidFill>
                  <a:srgbClr val="1D2E4E"/>
                </a:solidFill>
              </a:rPr>
              <a:t>Governance and Security</a:t>
            </a:r>
            <a:r>
              <a:rPr b="1" lang="en-GB" sz="2000">
                <a:solidFill>
                  <a:srgbClr val="1D2E4E"/>
                </a:solidFill>
              </a:rPr>
              <a:t> Risks</a:t>
            </a:r>
            <a:endParaRPr sz="2000">
              <a:solidFill>
                <a:srgbClr val="1D2E4E"/>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296450" y="246900"/>
            <a:ext cx="582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Research Questions</a:t>
            </a:r>
            <a:endParaRPr b="1">
              <a:solidFill>
                <a:srgbClr val="1D2E4E"/>
              </a:solidFill>
            </a:endParaRPr>
          </a:p>
        </p:txBody>
      </p:sp>
      <p:sp>
        <p:nvSpPr>
          <p:cNvPr id="86" name="Google Shape;86;p16"/>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7" name="Google Shape;87;p16"/>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88" name="Google Shape;88;p16"/>
          <p:cNvPicPr preferRelativeResize="0"/>
          <p:nvPr/>
        </p:nvPicPr>
        <p:blipFill>
          <a:blip r:embed="rId4">
            <a:alphaModFix/>
          </a:blip>
          <a:stretch>
            <a:fillRect/>
          </a:stretch>
        </p:blipFill>
        <p:spPr>
          <a:xfrm>
            <a:off x="4243107" y="1205230"/>
            <a:ext cx="4816968" cy="2808249"/>
          </a:xfrm>
          <a:prstGeom prst="rect">
            <a:avLst/>
          </a:prstGeom>
          <a:noFill/>
          <a:ln>
            <a:noFill/>
          </a:ln>
        </p:spPr>
      </p:pic>
      <p:sp>
        <p:nvSpPr>
          <p:cNvPr id="89" name="Google Shape;89;p16"/>
          <p:cNvSpPr txBox="1"/>
          <p:nvPr/>
        </p:nvSpPr>
        <p:spPr>
          <a:xfrm>
            <a:off x="3934100" y="4770100"/>
            <a:ext cx="5551200" cy="323100"/>
          </a:xfrm>
          <a:prstGeom prst="rect">
            <a:avLst/>
          </a:prstGeom>
          <a:noFill/>
          <a:ln>
            <a:noFill/>
          </a:ln>
        </p:spPr>
        <p:txBody>
          <a:bodyPr anchorCtr="0" anchor="t" bIns="91425" lIns="91425" spcFirstLastPara="1" rIns="91425" wrap="square" tIns="91425">
            <a:spAutoFit/>
          </a:bodyPr>
          <a:lstStyle/>
          <a:p>
            <a:pPr indent="0" lvl="0" marL="381000" marR="381000" rtl="0" algn="l">
              <a:lnSpc>
                <a:spcPct val="115000"/>
              </a:lnSpc>
              <a:spcBef>
                <a:spcPts val="1200"/>
              </a:spcBef>
              <a:spcAft>
                <a:spcPts val="1200"/>
              </a:spcAft>
              <a:buNone/>
            </a:pPr>
            <a:r>
              <a:rPr lang="en-GB" sz="900">
                <a:solidFill>
                  <a:schemeClr val="lt1"/>
                </a:solidFill>
              </a:rPr>
              <a:t>For privacy and compliance reasons, certain details are omitted from this presentation.</a:t>
            </a:r>
            <a:endParaRPr sz="900">
              <a:solidFill>
                <a:schemeClr val="lt1"/>
              </a:solidFill>
            </a:endParaRPr>
          </a:p>
        </p:txBody>
      </p:sp>
      <p:grpSp>
        <p:nvGrpSpPr>
          <p:cNvPr id="90" name="Google Shape;90;p16"/>
          <p:cNvGrpSpPr/>
          <p:nvPr/>
        </p:nvGrpSpPr>
        <p:grpSpPr>
          <a:xfrm>
            <a:off x="181021" y="1305725"/>
            <a:ext cx="4023541" cy="2931762"/>
            <a:chOff x="2044650" y="1366494"/>
            <a:chExt cx="5054700" cy="1649003"/>
          </a:xfrm>
        </p:grpSpPr>
        <p:sp>
          <p:nvSpPr>
            <p:cNvPr id="91" name="Google Shape;91;p16"/>
            <p:cNvSpPr txBox="1"/>
            <p:nvPr/>
          </p:nvSpPr>
          <p:spPr>
            <a:xfrm>
              <a:off x="2530100" y="1366494"/>
              <a:ext cx="4420200" cy="3387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None/>
              </a:pPr>
              <a:r>
                <a:rPr b="1" lang="en-GB" sz="1864">
                  <a:solidFill>
                    <a:srgbClr val="202124"/>
                  </a:solidFill>
                </a:rPr>
                <a:t>Extraction</a:t>
              </a:r>
              <a:br>
                <a:rPr lang="en-GB" sz="1864">
                  <a:solidFill>
                    <a:srgbClr val="202124"/>
                  </a:solidFill>
                </a:rPr>
              </a:br>
              <a:r>
                <a:rPr lang="en-GB" sz="1048">
                  <a:solidFill>
                    <a:srgbClr val="1F1F1F"/>
                  </a:solidFill>
                </a:rPr>
                <a:t>How can we automatically extract accurate data from </a:t>
              </a:r>
              <a:r>
                <a:rPr b="1" lang="en-GB" sz="1048">
                  <a:solidFill>
                    <a:srgbClr val="CC0000"/>
                  </a:solidFill>
                </a:rPr>
                <a:t>complex, visually rich</a:t>
              </a:r>
              <a:r>
                <a:rPr b="1" lang="en-GB" sz="1048">
                  <a:solidFill>
                    <a:srgbClr val="3D85C6"/>
                  </a:solidFill>
                </a:rPr>
                <a:t> </a:t>
              </a:r>
              <a:r>
                <a:rPr lang="en-GB" sz="1048">
                  <a:solidFill>
                    <a:srgbClr val="1F1F1F"/>
                  </a:solidFill>
                </a:rPr>
                <a:t>PDFs while preserving layout semantics?</a:t>
              </a:r>
              <a:endParaRPr sz="1600">
                <a:solidFill>
                  <a:srgbClr val="202124"/>
                </a:solidFill>
              </a:endParaRPr>
            </a:p>
          </p:txBody>
        </p:sp>
        <p:cxnSp>
          <p:nvCxnSpPr>
            <p:cNvPr id="92" name="Google Shape;92;p16"/>
            <p:cNvCxnSpPr/>
            <p:nvPr/>
          </p:nvCxnSpPr>
          <p:spPr>
            <a:xfrm>
              <a:off x="2044650" y="1894196"/>
              <a:ext cx="5054700" cy="0"/>
            </a:xfrm>
            <a:prstGeom prst="straightConnector1">
              <a:avLst/>
            </a:prstGeom>
            <a:noFill/>
            <a:ln cap="flat" cmpd="sng" w="9525">
              <a:solidFill>
                <a:srgbClr val="CCCCCC"/>
              </a:solidFill>
              <a:prstDash val="solid"/>
              <a:round/>
              <a:headEnd len="med" w="med" type="none"/>
              <a:tailEnd len="med" w="med" type="none"/>
            </a:ln>
          </p:spPr>
        </p:cxnSp>
        <p:sp>
          <p:nvSpPr>
            <p:cNvPr id="93" name="Google Shape;93;p16"/>
            <p:cNvSpPr txBox="1"/>
            <p:nvPr/>
          </p:nvSpPr>
          <p:spPr>
            <a:xfrm>
              <a:off x="2530100" y="2057098"/>
              <a:ext cx="4420200" cy="3387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None/>
              </a:pPr>
              <a:r>
                <a:rPr b="1" lang="en-GB" sz="1864">
                  <a:solidFill>
                    <a:srgbClr val="202124"/>
                  </a:solidFill>
                </a:rPr>
                <a:t>Personality</a:t>
              </a:r>
              <a:br>
                <a:rPr lang="en-GB" sz="1864">
                  <a:solidFill>
                    <a:srgbClr val="202124"/>
                  </a:solidFill>
                </a:rPr>
              </a:br>
              <a:r>
                <a:rPr lang="en-GB" sz="1048">
                  <a:solidFill>
                    <a:srgbClr val="1F1F1F"/>
                  </a:solidFill>
                </a:rPr>
                <a:t>How can we infer </a:t>
              </a:r>
              <a:r>
                <a:rPr b="1" lang="en-GB" sz="1048">
                  <a:solidFill>
                    <a:srgbClr val="CC0000"/>
                  </a:solidFill>
                </a:rPr>
                <a:t>latent reasoning traits</a:t>
              </a:r>
              <a:r>
                <a:rPr lang="en-GB" sz="1048">
                  <a:solidFill>
                    <a:srgbClr val="1F1F1F"/>
                  </a:solidFill>
                </a:rPr>
                <a:t> (style profiles &amp; value frames) from</a:t>
              </a:r>
              <a:r>
                <a:rPr lang="en-GB" sz="1048">
                  <a:solidFill>
                    <a:srgbClr val="FF0000"/>
                  </a:solidFill>
                </a:rPr>
                <a:t> </a:t>
              </a:r>
              <a:r>
                <a:rPr lang="en-GB" sz="1048">
                  <a:solidFill>
                    <a:srgbClr val="1F1F1F"/>
                  </a:solidFill>
                </a:rPr>
                <a:t>heterogeneous, noisy raw data to build consistent AI personas?</a:t>
              </a:r>
              <a:endParaRPr sz="1600">
                <a:solidFill>
                  <a:srgbClr val="202124"/>
                </a:solidFill>
              </a:endParaRPr>
            </a:p>
          </p:txBody>
        </p:sp>
        <p:cxnSp>
          <p:nvCxnSpPr>
            <p:cNvPr id="94" name="Google Shape;94;p16"/>
            <p:cNvCxnSpPr/>
            <p:nvPr/>
          </p:nvCxnSpPr>
          <p:spPr>
            <a:xfrm>
              <a:off x="2044650" y="2584800"/>
              <a:ext cx="5054700" cy="0"/>
            </a:xfrm>
            <a:prstGeom prst="straightConnector1">
              <a:avLst/>
            </a:prstGeom>
            <a:noFill/>
            <a:ln cap="flat" cmpd="sng" w="9525">
              <a:solidFill>
                <a:srgbClr val="CCCCCC"/>
              </a:solidFill>
              <a:prstDash val="solid"/>
              <a:round/>
              <a:headEnd len="med" w="med" type="none"/>
              <a:tailEnd len="med" w="med" type="none"/>
            </a:ln>
          </p:spPr>
        </p:cxnSp>
        <p:sp>
          <p:nvSpPr>
            <p:cNvPr id="95" name="Google Shape;95;p16"/>
            <p:cNvSpPr txBox="1"/>
            <p:nvPr/>
          </p:nvSpPr>
          <p:spPr>
            <a:xfrm>
              <a:off x="2530100" y="2676796"/>
              <a:ext cx="4420200" cy="3387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None/>
              </a:pPr>
              <a:r>
                <a:rPr b="1" lang="en-GB" sz="1864">
                  <a:solidFill>
                    <a:srgbClr val="202124"/>
                  </a:solidFill>
                </a:rPr>
                <a:t>Grounding</a:t>
              </a:r>
              <a:br>
                <a:rPr lang="en-GB" sz="1864">
                  <a:solidFill>
                    <a:srgbClr val="202124"/>
                  </a:solidFill>
                </a:rPr>
              </a:br>
              <a:r>
                <a:rPr lang="en-GB" sz="1048">
                  <a:solidFill>
                    <a:srgbClr val="1F1F1F"/>
                  </a:solidFill>
                </a:rPr>
                <a:t>How can we </a:t>
              </a:r>
              <a:r>
                <a:rPr b="1" lang="en-GB" sz="1048">
                  <a:solidFill>
                    <a:srgbClr val="CC0000"/>
                  </a:solidFill>
                </a:rPr>
                <a:t>reduce hallucinations</a:t>
              </a:r>
              <a:r>
                <a:rPr lang="en-GB" sz="1048">
                  <a:solidFill>
                    <a:srgbClr val="1F1F1F"/>
                  </a:solidFill>
                </a:rPr>
                <a:t> in language model outputs while maintaining factual grounding?</a:t>
              </a:r>
              <a:endParaRPr sz="1048">
                <a:solidFill>
                  <a:srgbClr val="1F1F1F"/>
                </a:solidFill>
              </a:endParaRPr>
            </a:p>
            <a:p>
              <a:pPr indent="0" lvl="0" marL="0" rtl="0" algn="l">
                <a:spcBef>
                  <a:spcPts val="0"/>
                </a:spcBef>
                <a:spcAft>
                  <a:spcPts val="0"/>
                </a:spcAft>
                <a:buNone/>
              </a:pPr>
              <a:r>
                <a:t/>
              </a:r>
              <a:endParaRPr sz="1048">
                <a:solidFill>
                  <a:srgbClr val="1F1F1F"/>
                </a:solidFill>
              </a:endParaRPr>
            </a:p>
          </p:txBody>
        </p:sp>
      </p:grpSp>
      <p:sp>
        <p:nvSpPr>
          <p:cNvPr id="96" name="Google Shape;96;p16"/>
          <p:cNvSpPr/>
          <p:nvPr/>
        </p:nvSpPr>
        <p:spPr>
          <a:xfrm rot="-3068449">
            <a:off x="273443" y="1365208"/>
            <a:ext cx="255814" cy="170809"/>
          </a:xfrm>
          <a:prstGeom prst="roundRect">
            <a:avLst>
              <a:gd fmla="val 50000" name="adj"/>
            </a:avLst>
          </a:prstGeom>
          <a:solidFill>
            <a:srgbClr val="D93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97" name="Google Shape;97;p16"/>
          <p:cNvSpPr/>
          <p:nvPr/>
        </p:nvSpPr>
        <p:spPr>
          <a:xfrm rot="-3068449">
            <a:off x="273443" y="2523908"/>
            <a:ext cx="255814" cy="170809"/>
          </a:xfrm>
          <a:prstGeom prst="roundRect">
            <a:avLst>
              <a:gd fmla="val 50000" name="adj"/>
            </a:avLst>
          </a:prstGeom>
          <a:solidFill>
            <a:srgbClr val="D93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98" name="Google Shape;98;p16"/>
          <p:cNvSpPr/>
          <p:nvPr/>
        </p:nvSpPr>
        <p:spPr>
          <a:xfrm rot="-3068449">
            <a:off x="273443" y="3682620"/>
            <a:ext cx="255814" cy="170809"/>
          </a:xfrm>
          <a:prstGeom prst="roundRect">
            <a:avLst>
              <a:gd fmla="val 50000" name="adj"/>
            </a:avLst>
          </a:prstGeom>
          <a:solidFill>
            <a:srgbClr val="D93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2"/>
          <p:cNvSpPr txBox="1"/>
          <p:nvPr>
            <p:ph type="title"/>
          </p:nvPr>
        </p:nvSpPr>
        <p:spPr>
          <a:xfrm>
            <a:off x="296450" y="246900"/>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Design - Risks Analysis</a:t>
            </a:r>
            <a:endParaRPr b="1">
              <a:solidFill>
                <a:srgbClr val="1D2E4E"/>
              </a:solidFill>
            </a:endParaRPr>
          </a:p>
        </p:txBody>
      </p:sp>
      <p:sp>
        <p:nvSpPr>
          <p:cNvPr id="647" name="Google Shape;647;p52"/>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48" name="Google Shape;648;p52"/>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649" name="Google Shape;649;p52"/>
          <p:cNvPicPr preferRelativeResize="0"/>
          <p:nvPr/>
        </p:nvPicPr>
        <p:blipFill rotWithShape="1">
          <a:blip r:embed="rId4">
            <a:alphaModFix/>
          </a:blip>
          <a:srcRect b="15606" l="32221" r="33801" t="13871"/>
          <a:stretch/>
        </p:blipFill>
        <p:spPr>
          <a:xfrm>
            <a:off x="7898400" y="3244425"/>
            <a:ext cx="1106427" cy="1530849"/>
          </a:xfrm>
          <a:prstGeom prst="rect">
            <a:avLst/>
          </a:prstGeom>
          <a:noFill/>
          <a:ln>
            <a:noFill/>
          </a:ln>
        </p:spPr>
      </p:pic>
      <p:sp>
        <p:nvSpPr>
          <p:cNvPr id="650" name="Google Shape;650;p52"/>
          <p:cNvSpPr txBox="1"/>
          <p:nvPr/>
        </p:nvSpPr>
        <p:spPr>
          <a:xfrm>
            <a:off x="2193875" y="2032450"/>
            <a:ext cx="3971700" cy="1126800"/>
          </a:xfrm>
          <a:prstGeom prst="rect">
            <a:avLst/>
          </a:prstGeom>
          <a:noFill/>
          <a:ln>
            <a:noFill/>
          </a:ln>
        </p:spPr>
        <p:txBody>
          <a:bodyPr anchorCtr="0" anchor="t" bIns="91425" lIns="91425" spcFirstLastPara="1" rIns="0" wrap="square" tIns="91425">
            <a:noAutofit/>
          </a:bodyPr>
          <a:lstStyle/>
          <a:p>
            <a:pPr indent="-330200" lvl="0" marL="457200" rtl="0" algn="l">
              <a:lnSpc>
                <a:spcPct val="115000"/>
              </a:lnSpc>
              <a:spcBef>
                <a:spcPts val="0"/>
              </a:spcBef>
              <a:spcAft>
                <a:spcPts val="0"/>
              </a:spcAft>
              <a:buClr>
                <a:srgbClr val="1D2E4E"/>
              </a:buClr>
              <a:buSzPts val="1600"/>
              <a:buChar char="●"/>
            </a:pPr>
            <a:r>
              <a:rPr lang="en-GB" sz="1600">
                <a:solidFill>
                  <a:srgbClr val="1D2E4E"/>
                </a:solidFill>
              </a:rPr>
              <a:t>Data integration difficulty</a:t>
            </a:r>
            <a:endParaRPr sz="16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Data quality and bias</a:t>
            </a:r>
            <a:endParaRPr sz="10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Over relying on AI Personas</a:t>
            </a:r>
            <a:endParaRPr sz="1600">
              <a:solidFill>
                <a:srgbClr val="1D2E4E"/>
              </a:solidFill>
            </a:endParaRPr>
          </a:p>
        </p:txBody>
      </p:sp>
      <p:sp>
        <p:nvSpPr>
          <p:cNvPr id="651" name="Google Shape;651;p52"/>
          <p:cNvSpPr txBox="1"/>
          <p:nvPr/>
        </p:nvSpPr>
        <p:spPr>
          <a:xfrm>
            <a:off x="296450" y="967700"/>
            <a:ext cx="3553800" cy="463200"/>
          </a:xfrm>
          <a:prstGeom prst="rect">
            <a:avLst/>
          </a:prstGeom>
          <a:noFill/>
          <a:ln>
            <a:noFill/>
          </a:ln>
        </p:spPr>
        <p:txBody>
          <a:bodyPr anchorCtr="0" anchor="t" bIns="91425" lIns="91425" spcFirstLastPara="1" rIns="0" wrap="square" tIns="91425">
            <a:noAutofit/>
          </a:bodyPr>
          <a:lstStyle/>
          <a:p>
            <a:pPr indent="0" lvl="0" marL="0" rtl="0" algn="l">
              <a:lnSpc>
                <a:spcPct val="115000"/>
              </a:lnSpc>
              <a:spcBef>
                <a:spcPts val="0"/>
              </a:spcBef>
              <a:spcAft>
                <a:spcPts val="0"/>
              </a:spcAft>
              <a:buNone/>
            </a:pPr>
            <a:r>
              <a:rPr b="1" lang="en-GB" sz="2000">
                <a:solidFill>
                  <a:srgbClr val="1D2E4E"/>
                </a:solidFill>
              </a:rPr>
              <a:t>Data and Other </a:t>
            </a:r>
            <a:r>
              <a:rPr b="1" lang="en-GB" sz="2000">
                <a:solidFill>
                  <a:srgbClr val="1D2E4E"/>
                </a:solidFill>
              </a:rPr>
              <a:t>Risks</a:t>
            </a:r>
            <a:endParaRPr sz="2000">
              <a:solidFill>
                <a:srgbClr val="1D2E4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296450" y="246900"/>
            <a:ext cx="582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Research Question 1</a:t>
            </a:r>
            <a:endParaRPr b="1">
              <a:solidFill>
                <a:srgbClr val="1D2E4E"/>
              </a:solidFill>
            </a:endParaRPr>
          </a:p>
        </p:txBody>
      </p:sp>
      <p:sp>
        <p:nvSpPr>
          <p:cNvPr id="104" name="Google Shape;104;p17"/>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5" name="Google Shape;105;p17"/>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106" name="Google Shape;106;p17"/>
          <p:cNvSpPr txBox="1"/>
          <p:nvPr/>
        </p:nvSpPr>
        <p:spPr>
          <a:xfrm>
            <a:off x="332525" y="966600"/>
            <a:ext cx="7895400" cy="621900"/>
          </a:xfrm>
          <a:prstGeom prst="rect">
            <a:avLst/>
          </a:prstGeom>
          <a:noFill/>
          <a:ln>
            <a:noFill/>
          </a:ln>
        </p:spPr>
        <p:txBody>
          <a:bodyPr anchorCtr="0" anchor="t" bIns="59450" lIns="59450" spcFirstLastPara="1" rIns="59450" wrap="square" tIns="59450">
            <a:spAutoFit/>
          </a:bodyPr>
          <a:lstStyle/>
          <a:p>
            <a:pPr indent="0" lvl="0" marL="0" rtl="0" algn="l">
              <a:lnSpc>
                <a:spcPct val="115000"/>
              </a:lnSpc>
              <a:spcBef>
                <a:spcPts val="780"/>
              </a:spcBef>
              <a:spcAft>
                <a:spcPts val="0"/>
              </a:spcAft>
              <a:buNone/>
            </a:pPr>
            <a:r>
              <a:rPr b="1" i="1" lang="en-GB">
                <a:solidFill>
                  <a:srgbClr val="990000"/>
                </a:solidFill>
              </a:rPr>
              <a:t>Question</a:t>
            </a:r>
            <a:r>
              <a:rPr b="1" i="1" lang="en-GB">
                <a:solidFill>
                  <a:srgbClr val="990000"/>
                </a:solidFill>
              </a:rPr>
              <a:t>:</a:t>
            </a:r>
            <a:endParaRPr b="1" i="1">
              <a:solidFill>
                <a:srgbClr val="990000"/>
              </a:solidFill>
            </a:endParaRPr>
          </a:p>
          <a:p>
            <a:pPr indent="0" lvl="0" marL="0" rtl="0" algn="l">
              <a:lnSpc>
                <a:spcPct val="115000"/>
              </a:lnSpc>
              <a:spcBef>
                <a:spcPts val="780"/>
              </a:spcBef>
              <a:spcAft>
                <a:spcPts val="780"/>
              </a:spcAft>
              <a:buNone/>
            </a:pPr>
            <a:r>
              <a:rPr lang="en-GB" sz="1000">
                <a:solidFill>
                  <a:srgbClr val="1F1F1F"/>
                </a:solidFill>
              </a:rPr>
              <a:t>How can we automatically extract accurate data from </a:t>
            </a:r>
            <a:r>
              <a:rPr b="1" lang="en-GB" sz="1000">
                <a:solidFill>
                  <a:srgbClr val="CC0000"/>
                </a:solidFill>
              </a:rPr>
              <a:t>complex, visually rich</a:t>
            </a:r>
            <a:r>
              <a:rPr b="1" lang="en-GB" sz="1000">
                <a:solidFill>
                  <a:srgbClr val="3D85C6"/>
                </a:solidFill>
              </a:rPr>
              <a:t> </a:t>
            </a:r>
            <a:r>
              <a:rPr lang="en-GB" sz="1000">
                <a:solidFill>
                  <a:srgbClr val="1F1F1F"/>
                </a:solidFill>
              </a:rPr>
              <a:t>PDFs while preserving layout semantics?</a:t>
            </a:r>
            <a:endParaRPr sz="1000">
              <a:solidFill>
                <a:srgbClr val="1F1F1F"/>
              </a:solidFill>
            </a:endParaRPr>
          </a:p>
        </p:txBody>
      </p:sp>
      <p:sp>
        <p:nvSpPr>
          <p:cNvPr id="107" name="Google Shape;107;p17"/>
          <p:cNvSpPr txBox="1"/>
          <p:nvPr/>
        </p:nvSpPr>
        <p:spPr>
          <a:xfrm>
            <a:off x="5510125" y="1935150"/>
            <a:ext cx="3538200" cy="1721100"/>
          </a:xfrm>
          <a:prstGeom prst="rect">
            <a:avLst/>
          </a:prstGeom>
          <a:noFill/>
          <a:ln>
            <a:noFill/>
          </a:ln>
        </p:spPr>
        <p:txBody>
          <a:bodyPr anchorCtr="0" anchor="t" bIns="59450" lIns="59450" spcFirstLastPara="1" rIns="59450" wrap="square" tIns="59450">
            <a:spAutoFit/>
          </a:bodyPr>
          <a:lstStyle/>
          <a:p>
            <a:pPr indent="0" lvl="0" marL="0" rtl="0" algn="l">
              <a:lnSpc>
                <a:spcPct val="115000"/>
              </a:lnSpc>
              <a:spcBef>
                <a:spcPts val="780"/>
              </a:spcBef>
              <a:spcAft>
                <a:spcPts val="0"/>
              </a:spcAft>
              <a:buNone/>
            </a:pPr>
            <a:r>
              <a:rPr b="1" i="1" lang="en-GB" sz="1200">
                <a:solidFill>
                  <a:srgbClr val="666666"/>
                </a:solidFill>
              </a:rPr>
              <a:t>Alternative Solutions</a:t>
            </a:r>
            <a:r>
              <a:rPr b="1" i="1" lang="en-GB" sz="1200">
                <a:solidFill>
                  <a:srgbClr val="666666"/>
                </a:solidFill>
              </a:rPr>
              <a:t>:</a:t>
            </a:r>
            <a:endParaRPr b="1" i="1" sz="1200">
              <a:solidFill>
                <a:srgbClr val="666666"/>
              </a:solidFill>
            </a:endParaRPr>
          </a:p>
          <a:p>
            <a:pPr indent="0" lvl="0" marL="0" rtl="0" algn="l">
              <a:lnSpc>
                <a:spcPct val="115000"/>
              </a:lnSpc>
              <a:spcBef>
                <a:spcPts val="780"/>
              </a:spcBef>
              <a:spcAft>
                <a:spcPts val="0"/>
              </a:spcAft>
              <a:buNone/>
            </a:pPr>
            <a:r>
              <a:t/>
            </a:r>
            <a:endParaRPr b="1" i="1" sz="1200">
              <a:solidFill>
                <a:srgbClr val="666666"/>
              </a:solidFill>
            </a:endParaRPr>
          </a:p>
          <a:p>
            <a:pPr indent="-285750" lvl="0" marL="457200" rtl="0" algn="l">
              <a:lnSpc>
                <a:spcPct val="115000"/>
              </a:lnSpc>
              <a:spcBef>
                <a:spcPts val="780"/>
              </a:spcBef>
              <a:spcAft>
                <a:spcPts val="0"/>
              </a:spcAft>
              <a:buClr>
                <a:srgbClr val="666666"/>
              </a:buClr>
              <a:buSzPts val="900"/>
              <a:buChar char="●"/>
            </a:pPr>
            <a:r>
              <a:rPr b="1" lang="en-GB" sz="900">
                <a:solidFill>
                  <a:srgbClr val="666666"/>
                </a:solidFill>
              </a:rPr>
              <a:t>Manual annotation</a:t>
            </a:r>
            <a:r>
              <a:rPr lang="en-GB" sz="900">
                <a:solidFill>
                  <a:srgbClr val="666666"/>
                </a:solidFill>
              </a:rPr>
              <a:t>: high accuracy, but low scalability, high costs</a:t>
            </a:r>
            <a:endParaRPr sz="900">
              <a:solidFill>
                <a:srgbClr val="666666"/>
              </a:solidFill>
            </a:endParaRPr>
          </a:p>
          <a:p>
            <a:pPr indent="0" lvl="0" marL="0" rtl="0" algn="l">
              <a:lnSpc>
                <a:spcPct val="115000"/>
              </a:lnSpc>
              <a:spcBef>
                <a:spcPts val="780"/>
              </a:spcBef>
              <a:spcAft>
                <a:spcPts val="0"/>
              </a:spcAft>
              <a:buNone/>
            </a:pPr>
            <a:r>
              <a:t/>
            </a:r>
            <a:endParaRPr sz="900">
              <a:solidFill>
                <a:srgbClr val="666666"/>
              </a:solidFill>
            </a:endParaRPr>
          </a:p>
          <a:p>
            <a:pPr indent="-285750" lvl="0" marL="457200" rtl="0" algn="l">
              <a:lnSpc>
                <a:spcPct val="115000"/>
              </a:lnSpc>
              <a:spcBef>
                <a:spcPts val="780"/>
              </a:spcBef>
              <a:spcAft>
                <a:spcPts val="0"/>
              </a:spcAft>
              <a:buClr>
                <a:srgbClr val="666666"/>
              </a:buClr>
              <a:buSzPts val="900"/>
              <a:buChar char="●"/>
            </a:pPr>
            <a:r>
              <a:rPr b="1" lang="en-GB" sz="900">
                <a:solidFill>
                  <a:srgbClr val="666666"/>
                </a:solidFill>
              </a:rPr>
              <a:t>OCR-based pipelines</a:t>
            </a:r>
            <a:r>
              <a:rPr lang="en-GB" sz="900">
                <a:solidFill>
                  <a:srgbClr val="666666"/>
                </a:solidFill>
              </a:rPr>
              <a:t>: scalable, but limited layout information</a:t>
            </a:r>
            <a:endParaRPr sz="900">
              <a:solidFill>
                <a:srgbClr val="666666"/>
              </a:solidFill>
            </a:endParaRPr>
          </a:p>
        </p:txBody>
      </p:sp>
      <p:sp>
        <p:nvSpPr>
          <p:cNvPr id="108" name="Google Shape;108;p17"/>
          <p:cNvSpPr txBox="1"/>
          <p:nvPr/>
        </p:nvSpPr>
        <p:spPr>
          <a:xfrm>
            <a:off x="332536" y="1790300"/>
            <a:ext cx="5003700" cy="621900"/>
          </a:xfrm>
          <a:prstGeom prst="rect">
            <a:avLst/>
          </a:prstGeom>
          <a:noFill/>
          <a:ln>
            <a:noFill/>
          </a:ln>
        </p:spPr>
        <p:txBody>
          <a:bodyPr anchorCtr="0" anchor="t" bIns="59450" lIns="59450" spcFirstLastPara="1" rIns="59450" wrap="square" tIns="59450">
            <a:spAutoFit/>
          </a:bodyPr>
          <a:lstStyle/>
          <a:p>
            <a:pPr indent="0" lvl="0" marL="0" rtl="0" algn="l">
              <a:lnSpc>
                <a:spcPct val="115000"/>
              </a:lnSpc>
              <a:spcBef>
                <a:spcPts val="780"/>
              </a:spcBef>
              <a:spcAft>
                <a:spcPts val="0"/>
              </a:spcAft>
              <a:buNone/>
            </a:pPr>
            <a:r>
              <a:rPr b="1" i="1" lang="en-GB">
                <a:solidFill>
                  <a:srgbClr val="274E13"/>
                </a:solidFill>
              </a:rPr>
              <a:t>Our s</a:t>
            </a:r>
            <a:r>
              <a:rPr b="1" i="1" lang="en-GB">
                <a:solidFill>
                  <a:srgbClr val="274E13"/>
                </a:solidFill>
              </a:rPr>
              <a:t>olution:</a:t>
            </a:r>
            <a:endParaRPr b="1" i="1">
              <a:solidFill>
                <a:srgbClr val="274E13"/>
              </a:solidFill>
            </a:endParaRPr>
          </a:p>
          <a:p>
            <a:pPr indent="0" lvl="0" marL="0" rtl="0" algn="l">
              <a:lnSpc>
                <a:spcPct val="115000"/>
              </a:lnSpc>
              <a:spcBef>
                <a:spcPts val="780"/>
              </a:spcBef>
              <a:spcAft>
                <a:spcPts val="780"/>
              </a:spcAft>
              <a:buNone/>
            </a:pPr>
            <a:r>
              <a:rPr lang="en-GB" sz="1000">
                <a:solidFill>
                  <a:schemeClr val="dk1"/>
                </a:solidFill>
              </a:rPr>
              <a:t>We treat PDFs as visual documents and extract semantic meaning using a VLLM</a:t>
            </a:r>
            <a:endParaRPr sz="900">
              <a:solidFill>
                <a:srgbClr val="1F1F1F"/>
              </a:solidFill>
            </a:endParaRPr>
          </a:p>
        </p:txBody>
      </p:sp>
      <p:pic>
        <p:nvPicPr>
          <p:cNvPr id="109" name="Google Shape;109;p17" title="pdf (1).png"/>
          <p:cNvPicPr preferRelativeResize="0"/>
          <p:nvPr/>
        </p:nvPicPr>
        <p:blipFill>
          <a:blip r:embed="rId4">
            <a:alphaModFix/>
          </a:blip>
          <a:stretch>
            <a:fillRect/>
          </a:stretch>
        </p:blipFill>
        <p:spPr>
          <a:xfrm>
            <a:off x="690250" y="2676575"/>
            <a:ext cx="495875" cy="495875"/>
          </a:xfrm>
          <a:prstGeom prst="rect">
            <a:avLst/>
          </a:prstGeom>
          <a:noFill/>
          <a:ln>
            <a:noFill/>
          </a:ln>
        </p:spPr>
      </p:pic>
      <p:pic>
        <p:nvPicPr>
          <p:cNvPr id="110" name="Google Shape;110;p17" title="png.png"/>
          <p:cNvPicPr preferRelativeResize="0"/>
          <p:nvPr/>
        </p:nvPicPr>
        <p:blipFill>
          <a:blip r:embed="rId5">
            <a:alphaModFix/>
          </a:blip>
          <a:stretch>
            <a:fillRect/>
          </a:stretch>
        </p:blipFill>
        <p:spPr>
          <a:xfrm>
            <a:off x="2254515" y="2676575"/>
            <a:ext cx="495875" cy="495905"/>
          </a:xfrm>
          <a:prstGeom prst="rect">
            <a:avLst/>
          </a:prstGeom>
          <a:noFill/>
          <a:ln>
            <a:noFill/>
          </a:ln>
        </p:spPr>
      </p:pic>
      <p:cxnSp>
        <p:nvCxnSpPr>
          <p:cNvPr id="111" name="Google Shape;111;p17"/>
          <p:cNvCxnSpPr>
            <a:stCxn id="109" idx="3"/>
            <a:endCxn id="110" idx="1"/>
          </p:cNvCxnSpPr>
          <p:nvPr/>
        </p:nvCxnSpPr>
        <p:spPr>
          <a:xfrm>
            <a:off x="1186125" y="2924512"/>
            <a:ext cx="1068300" cy="0"/>
          </a:xfrm>
          <a:prstGeom prst="straightConnector1">
            <a:avLst/>
          </a:prstGeom>
          <a:noFill/>
          <a:ln cap="flat" cmpd="sng" w="9525">
            <a:solidFill>
              <a:schemeClr val="dk2"/>
            </a:solidFill>
            <a:prstDash val="solid"/>
            <a:round/>
            <a:headEnd len="med" w="med" type="none"/>
            <a:tailEnd len="med" w="med" type="stealth"/>
          </a:ln>
        </p:spPr>
      </p:cxnSp>
      <p:cxnSp>
        <p:nvCxnSpPr>
          <p:cNvPr id="112" name="Google Shape;112;p17"/>
          <p:cNvCxnSpPr>
            <a:stCxn id="110" idx="3"/>
            <a:endCxn id="113" idx="1"/>
          </p:cNvCxnSpPr>
          <p:nvPr/>
        </p:nvCxnSpPr>
        <p:spPr>
          <a:xfrm flipH="1" rot="10800000">
            <a:off x="2750390" y="2912828"/>
            <a:ext cx="1031700" cy="11700"/>
          </a:xfrm>
          <a:prstGeom prst="straightConnector1">
            <a:avLst/>
          </a:prstGeom>
          <a:noFill/>
          <a:ln cap="flat" cmpd="sng" w="9525">
            <a:solidFill>
              <a:schemeClr val="dk2"/>
            </a:solidFill>
            <a:prstDash val="solid"/>
            <a:round/>
            <a:headEnd len="med" w="med" type="none"/>
            <a:tailEnd len="med" w="med" type="stealth"/>
          </a:ln>
        </p:spPr>
      </p:cxnSp>
      <p:sp>
        <p:nvSpPr>
          <p:cNvPr id="114" name="Google Shape;114;p17"/>
          <p:cNvSpPr txBox="1"/>
          <p:nvPr/>
        </p:nvSpPr>
        <p:spPr>
          <a:xfrm>
            <a:off x="1284512" y="2696800"/>
            <a:ext cx="914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800">
                <a:solidFill>
                  <a:srgbClr val="38761D"/>
                </a:solidFill>
              </a:rPr>
              <a:t>PDF rendering</a:t>
            </a:r>
            <a:endParaRPr b="1" sz="800">
              <a:solidFill>
                <a:srgbClr val="38761D"/>
              </a:solidFill>
            </a:endParaRPr>
          </a:p>
        </p:txBody>
      </p:sp>
      <p:sp>
        <p:nvSpPr>
          <p:cNvPr id="115" name="Google Shape;115;p17"/>
          <p:cNvSpPr txBox="1"/>
          <p:nvPr/>
        </p:nvSpPr>
        <p:spPr>
          <a:xfrm>
            <a:off x="3016988" y="2696800"/>
            <a:ext cx="608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800">
                <a:solidFill>
                  <a:srgbClr val="38761D"/>
                </a:solidFill>
              </a:rPr>
              <a:t>VLLM</a:t>
            </a:r>
            <a:endParaRPr b="1" sz="800">
              <a:solidFill>
                <a:srgbClr val="38761D"/>
              </a:solidFill>
            </a:endParaRPr>
          </a:p>
        </p:txBody>
      </p:sp>
      <p:pic>
        <p:nvPicPr>
          <p:cNvPr id="116" name="Google Shape;116;p17" title="mess (2).png"/>
          <p:cNvPicPr preferRelativeResize="0"/>
          <p:nvPr/>
        </p:nvPicPr>
        <p:blipFill>
          <a:blip r:embed="rId6">
            <a:alphaModFix/>
          </a:blip>
          <a:stretch>
            <a:fillRect/>
          </a:stretch>
        </p:blipFill>
        <p:spPr>
          <a:xfrm>
            <a:off x="990337" y="2624520"/>
            <a:ext cx="238875" cy="238875"/>
          </a:xfrm>
          <a:prstGeom prst="rect">
            <a:avLst/>
          </a:prstGeom>
          <a:noFill/>
          <a:ln>
            <a:noFill/>
          </a:ln>
        </p:spPr>
      </p:pic>
      <p:sp>
        <p:nvSpPr>
          <p:cNvPr id="117" name="Google Shape;117;p17"/>
          <p:cNvSpPr txBox="1"/>
          <p:nvPr/>
        </p:nvSpPr>
        <p:spPr>
          <a:xfrm>
            <a:off x="697800" y="3305600"/>
            <a:ext cx="5136900" cy="1331400"/>
          </a:xfrm>
          <a:prstGeom prst="rect">
            <a:avLst/>
          </a:prstGeom>
          <a:noFill/>
          <a:ln>
            <a:noFill/>
          </a:ln>
        </p:spPr>
        <p:txBody>
          <a:bodyPr anchorCtr="0" anchor="t" bIns="91425" lIns="91425" spcFirstLastPara="1" rIns="91425" wrap="square" tIns="91425">
            <a:spAutoFit/>
          </a:bodyPr>
          <a:lstStyle/>
          <a:p>
            <a:pPr indent="0" lvl="0" marL="0" marR="381000" rtl="0" algn="l">
              <a:lnSpc>
                <a:spcPct val="115000"/>
              </a:lnSpc>
              <a:spcBef>
                <a:spcPts val="1200"/>
              </a:spcBef>
              <a:spcAft>
                <a:spcPts val="0"/>
              </a:spcAft>
              <a:buNone/>
            </a:pPr>
            <a:r>
              <a:rPr lang="en-GB" sz="1000">
                <a:solidFill>
                  <a:schemeClr val="dk1"/>
                </a:solidFill>
              </a:rPr>
              <a:t>Preserves layout and spatial relationships</a:t>
            </a:r>
            <a:endParaRPr sz="1000">
              <a:solidFill>
                <a:schemeClr val="dk1"/>
              </a:solidFill>
            </a:endParaRPr>
          </a:p>
          <a:p>
            <a:pPr indent="0" lvl="0" marL="0" marR="381000" rtl="0" algn="l">
              <a:lnSpc>
                <a:spcPct val="115000"/>
              </a:lnSpc>
              <a:spcBef>
                <a:spcPts val="1200"/>
              </a:spcBef>
              <a:spcAft>
                <a:spcPts val="0"/>
              </a:spcAft>
              <a:buNone/>
            </a:pPr>
            <a:r>
              <a:rPr lang="en-GB" sz="1000">
                <a:solidFill>
                  <a:schemeClr val="dk1"/>
                </a:solidFill>
              </a:rPr>
              <a:t>Fully automated, no manual rules</a:t>
            </a:r>
            <a:endParaRPr sz="1000">
              <a:solidFill>
                <a:schemeClr val="dk1"/>
              </a:solidFill>
            </a:endParaRPr>
          </a:p>
          <a:p>
            <a:pPr indent="0" lvl="0" marL="0" marR="381000" rtl="0" algn="l">
              <a:lnSpc>
                <a:spcPct val="115000"/>
              </a:lnSpc>
              <a:spcBef>
                <a:spcPts val="1200"/>
              </a:spcBef>
              <a:spcAft>
                <a:spcPts val="0"/>
              </a:spcAft>
              <a:buNone/>
            </a:pPr>
            <a:r>
              <a:rPr lang="en-GB" sz="1000">
                <a:solidFill>
                  <a:schemeClr val="dk1"/>
                </a:solidFill>
              </a:rPr>
              <a:t>Directly produces schema-consistent data ready for downstream use</a:t>
            </a:r>
            <a:endParaRPr sz="1000">
              <a:solidFill>
                <a:schemeClr val="dk1"/>
              </a:solidFill>
            </a:endParaRPr>
          </a:p>
          <a:p>
            <a:pPr indent="0" lvl="0" marL="0" rtl="0" algn="l">
              <a:spcBef>
                <a:spcPts val="1200"/>
              </a:spcBef>
              <a:spcAft>
                <a:spcPts val="0"/>
              </a:spcAft>
              <a:buNone/>
            </a:pPr>
            <a:r>
              <a:t/>
            </a:r>
            <a:endParaRPr sz="1000">
              <a:solidFill>
                <a:srgbClr val="1F1F1F"/>
              </a:solidFill>
            </a:endParaRPr>
          </a:p>
        </p:txBody>
      </p:sp>
      <p:cxnSp>
        <p:nvCxnSpPr>
          <p:cNvPr id="118" name="Google Shape;118;p17"/>
          <p:cNvCxnSpPr/>
          <p:nvPr/>
        </p:nvCxnSpPr>
        <p:spPr>
          <a:xfrm>
            <a:off x="5419275" y="1867613"/>
            <a:ext cx="7800" cy="2113800"/>
          </a:xfrm>
          <a:prstGeom prst="straightConnector1">
            <a:avLst/>
          </a:prstGeom>
          <a:noFill/>
          <a:ln cap="flat" cmpd="sng" w="9525">
            <a:solidFill>
              <a:schemeClr val="dk2"/>
            </a:solidFill>
            <a:prstDash val="dot"/>
            <a:round/>
            <a:headEnd len="med" w="med" type="none"/>
            <a:tailEnd len="med" w="med" type="none"/>
          </a:ln>
        </p:spPr>
      </p:cxnSp>
      <p:pic>
        <p:nvPicPr>
          <p:cNvPr id="119" name="Google Shape;119;p17"/>
          <p:cNvPicPr preferRelativeResize="0"/>
          <p:nvPr/>
        </p:nvPicPr>
        <p:blipFill>
          <a:blip r:embed="rId7">
            <a:alphaModFix/>
          </a:blip>
          <a:stretch>
            <a:fillRect/>
          </a:stretch>
        </p:blipFill>
        <p:spPr>
          <a:xfrm>
            <a:off x="511750" y="3382900"/>
            <a:ext cx="238875" cy="238875"/>
          </a:xfrm>
          <a:prstGeom prst="rect">
            <a:avLst/>
          </a:prstGeom>
          <a:noFill/>
          <a:ln>
            <a:noFill/>
          </a:ln>
        </p:spPr>
      </p:pic>
      <p:pic>
        <p:nvPicPr>
          <p:cNvPr id="120" name="Google Shape;120;p17"/>
          <p:cNvPicPr preferRelativeResize="0"/>
          <p:nvPr/>
        </p:nvPicPr>
        <p:blipFill>
          <a:blip r:embed="rId7">
            <a:alphaModFix/>
          </a:blip>
          <a:stretch>
            <a:fillRect/>
          </a:stretch>
        </p:blipFill>
        <p:spPr>
          <a:xfrm>
            <a:off x="511750" y="3682162"/>
            <a:ext cx="238875" cy="238875"/>
          </a:xfrm>
          <a:prstGeom prst="rect">
            <a:avLst/>
          </a:prstGeom>
          <a:noFill/>
          <a:ln>
            <a:noFill/>
          </a:ln>
        </p:spPr>
      </p:pic>
      <p:pic>
        <p:nvPicPr>
          <p:cNvPr id="121" name="Google Shape;121;p17"/>
          <p:cNvPicPr preferRelativeResize="0"/>
          <p:nvPr/>
        </p:nvPicPr>
        <p:blipFill>
          <a:blip r:embed="rId7">
            <a:alphaModFix/>
          </a:blip>
          <a:stretch>
            <a:fillRect/>
          </a:stretch>
        </p:blipFill>
        <p:spPr>
          <a:xfrm>
            <a:off x="511750" y="3981425"/>
            <a:ext cx="238875" cy="238875"/>
          </a:xfrm>
          <a:prstGeom prst="rect">
            <a:avLst/>
          </a:prstGeom>
          <a:noFill/>
          <a:ln>
            <a:noFill/>
          </a:ln>
        </p:spPr>
      </p:pic>
      <p:pic>
        <p:nvPicPr>
          <p:cNvPr id="122" name="Google Shape;122;p17"/>
          <p:cNvPicPr preferRelativeResize="0"/>
          <p:nvPr/>
        </p:nvPicPr>
        <p:blipFill>
          <a:blip r:embed="rId8">
            <a:alphaModFix/>
          </a:blip>
          <a:stretch>
            <a:fillRect/>
          </a:stretch>
        </p:blipFill>
        <p:spPr>
          <a:xfrm>
            <a:off x="3836900" y="2676600"/>
            <a:ext cx="495875" cy="495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296450" y="246900"/>
            <a:ext cx="582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a:solidFill>
                  <a:srgbClr val="1D2E4E"/>
                </a:solidFill>
              </a:rPr>
              <a:t>Research Question 2</a:t>
            </a:r>
            <a:endParaRPr b="1">
              <a:solidFill>
                <a:srgbClr val="1D2E4E"/>
              </a:solidFill>
            </a:endParaRPr>
          </a:p>
          <a:p>
            <a:pPr indent="0" lvl="0" marL="0" rtl="0" algn="l">
              <a:spcBef>
                <a:spcPts val="0"/>
              </a:spcBef>
              <a:spcAft>
                <a:spcPts val="0"/>
              </a:spcAft>
              <a:buNone/>
            </a:pPr>
            <a:r>
              <a:t/>
            </a:r>
            <a:endParaRPr b="1">
              <a:solidFill>
                <a:srgbClr val="1D2E4E"/>
              </a:solidFill>
            </a:endParaRPr>
          </a:p>
        </p:txBody>
      </p:sp>
      <p:pic>
        <p:nvPicPr>
          <p:cNvPr id="128" name="Google Shape;128;p18" title="robot.png"/>
          <p:cNvPicPr preferRelativeResize="0"/>
          <p:nvPr/>
        </p:nvPicPr>
        <p:blipFill>
          <a:blip r:embed="rId3">
            <a:alphaModFix/>
          </a:blip>
          <a:stretch>
            <a:fillRect/>
          </a:stretch>
        </p:blipFill>
        <p:spPr>
          <a:xfrm>
            <a:off x="1273963" y="2396325"/>
            <a:ext cx="536525" cy="536525"/>
          </a:xfrm>
          <a:prstGeom prst="rect">
            <a:avLst/>
          </a:prstGeom>
          <a:noFill/>
          <a:ln>
            <a:noFill/>
          </a:ln>
        </p:spPr>
      </p:pic>
      <p:pic>
        <p:nvPicPr>
          <p:cNvPr id="129" name="Google Shape;129;p18" title="robot.png"/>
          <p:cNvPicPr preferRelativeResize="0"/>
          <p:nvPr/>
        </p:nvPicPr>
        <p:blipFill>
          <a:blip r:embed="rId3">
            <a:alphaModFix/>
          </a:blip>
          <a:stretch>
            <a:fillRect/>
          </a:stretch>
        </p:blipFill>
        <p:spPr>
          <a:xfrm>
            <a:off x="3350175" y="2396325"/>
            <a:ext cx="536525" cy="536525"/>
          </a:xfrm>
          <a:prstGeom prst="rect">
            <a:avLst/>
          </a:prstGeom>
          <a:noFill/>
          <a:ln>
            <a:noFill/>
          </a:ln>
        </p:spPr>
      </p:pic>
      <p:sp>
        <p:nvSpPr>
          <p:cNvPr id="130" name="Google Shape;130;p18"/>
          <p:cNvSpPr txBox="1"/>
          <p:nvPr/>
        </p:nvSpPr>
        <p:spPr>
          <a:xfrm>
            <a:off x="332525" y="883550"/>
            <a:ext cx="8549700" cy="629400"/>
          </a:xfrm>
          <a:prstGeom prst="rect">
            <a:avLst/>
          </a:prstGeom>
          <a:noFill/>
          <a:ln>
            <a:noFill/>
          </a:ln>
        </p:spPr>
        <p:txBody>
          <a:bodyPr anchorCtr="0" anchor="t" bIns="59450" lIns="59450" spcFirstLastPara="1" rIns="59450" wrap="square" tIns="59450">
            <a:spAutoFit/>
          </a:bodyPr>
          <a:lstStyle/>
          <a:p>
            <a:pPr indent="0" lvl="0" marL="0" rtl="0" algn="l">
              <a:lnSpc>
                <a:spcPct val="115000"/>
              </a:lnSpc>
              <a:spcBef>
                <a:spcPts val="780"/>
              </a:spcBef>
              <a:spcAft>
                <a:spcPts val="0"/>
              </a:spcAft>
              <a:buNone/>
            </a:pPr>
            <a:r>
              <a:rPr b="1" i="1" lang="en-GB">
                <a:solidFill>
                  <a:srgbClr val="990000"/>
                </a:solidFill>
              </a:rPr>
              <a:t>Question:</a:t>
            </a:r>
            <a:endParaRPr b="1" i="1">
              <a:solidFill>
                <a:srgbClr val="990000"/>
              </a:solidFill>
            </a:endParaRPr>
          </a:p>
          <a:p>
            <a:pPr indent="0" lvl="0" marL="0" rtl="0" algn="l">
              <a:spcBef>
                <a:spcPts val="780"/>
              </a:spcBef>
              <a:spcAft>
                <a:spcPts val="0"/>
              </a:spcAft>
              <a:buClr>
                <a:schemeClr val="dk1"/>
              </a:buClr>
              <a:buSzPts val="1100"/>
              <a:buFont typeface="Arial"/>
              <a:buNone/>
            </a:pPr>
            <a:r>
              <a:rPr lang="en-GB" sz="1048">
                <a:solidFill>
                  <a:srgbClr val="1F1F1F"/>
                </a:solidFill>
              </a:rPr>
              <a:t>How can we infer </a:t>
            </a:r>
            <a:r>
              <a:rPr b="1" lang="en-GB" sz="1048">
                <a:solidFill>
                  <a:srgbClr val="CC0000"/>
                </a:solidFill>
              </a:rPr>
              <a:t>latent reasoning traits</a:t>
            </a:r>
            <a:r>
              <a:rPr lang="en-GB" sz="1048">
                <a:solidFill>
                  <a:srgbClr val="1F1F1F"/>
                </a:solidFill>
              </a:rPr>
              <a:t> (style profiles &amp; value frames) from</a:t>
            </a:r>
            <a:r>
              <a:rPr lang="en-GB" sz="1048">
                <a:solidFill>
                  <a:srgbClr val="FF0000"/>
                </a:solidFill>
              </a:rPr>
              <a:t> </a:t>
            </a:r>
            <a:r>
              <a:rPr lang="en-GB" sz="1048">
                <a:solidFill>
                  <a:srgbClr val="1F1F1F"/>
                </a:solidFill>
              </a:rPr>
              <a:t>heterogeneous, noisy raw data to build consistent AI persona</a:t>
            </a:r>
            <a:r>
              <a:rPr lang="en-GB" sz="1000">
                <a:solidFill>
                  <a:srgbClr val="1F1F1F"/>
                </a:solidFill>
              </a:rPr>
              <a:t>s?</a:t>
            </a:r>
            <a:endParaRPr sz="1000">
              <a:solidFill>
                <a:srgbClr val="1F1F1F"/>
              </a:solidFill>
            </a:endParaRPr>
          </a:p>
        </p:txBody>
      </p:sp>
      <p:sp>
        <p:nvSpPr>
          <p:cNvPr id="131" name="Google Shape;131;p18"/>
          <p:cNvSpPr txBox="1"/>
          <p:nvPr/>
        </p:nvSpPr>
        <p:spPr>
          <a:xfrm>
            <a:off x="5540825" y="1778750"/>
            <a:ext cx="3191100" cy="2499900"/>
          </a:xfrm>
          <a:prstGeom prst="rect">
            <a:avLst/>
          </a:prstGeom>
          <a:noFill/>
          <a:ln>
            <a:noFill/>
          </a:ln>
        </p:spPr>
        <p:txBody>
          <a:bodyPr anchorCtr="0" anchor="t" bIns="59450" lIns="59450" spcFirstLastPara="1" rIns="59450" wrap="square" tIns="59450">
            <a:spAutoFit/>
          </a:bodyPr>
          <a:lstStyle/>
          <a:p>
            <a:pPr indent="0" lvl="0" marL="0" rtl="0" algn="l">
              <a:lnSpc>
                <a:spcPct val="115000"/>
              </a:lnSpc>
              <a:spcBef>
                <a:spcPts val="780"/>
              </a:spcBef>
              <a:spcAft>
                <a:spcPts val="0"/>
              </a:spcAft>
              <a:buNone/>
            </a:pPr>
            <a:r>
              <a:rPr b="1" i="1" lang="en-GB" sz="1200">
                <a:solidFill>
                  <a:srgbClr val="666666"/>
                </a:solidFill>
              </a:rPr>
              <a:t>Alternative Solutions:</a:t>
            </a:r>
            <a:endParaRPr b="1" i="1" sz="1200">
              <a:solidFill>
                <a:srgbClr val="666666"/>
              </a:solidFill>
            </a:endParaRPr>
          </a:p>
          <a:p>
            <a:pPr indent="0" lvl="0" marL="0" rtl="0" algn="l">
              <a:lnSpc>
                <a:spcPct val="115000"/>
              </a:lnSpc>
              <a:spcBef>
                <a:spcPts val="780"/>
              </a:spcBef>
              <a:spcAft>
                <a:spcPts val="0"/>
              </a:spcAft>
              <a:buNone/>
            </a:pPr>
            <a:r>
              <a:t/>
            </a:r>
            <a:endParaRPr b="1" i="1" sz="1200">
              <a:solidFill>
                <a:srgbClr val="666666"/>
              </a:solidFill>
            </a:endParaRPr>
          </a:p>
          <a:p>
            <a:pPr indent="-285750" lvl="0" marL="457200" marR="381000" rtl="0" algn="l">
              <a:lnSpc>
                <a:spcPct val="115000"/>
              </a:lnSpc>
              <a:spcBef>
                <a:spcPts val="1200"/>
              </a:spcBef>
              <a:spcAft>
                <a:spcPts val="0"/>
              </a:spcAft>
              <a:buClr>
                <a:srgbClr val="666666"/>
              </a:buClr>
              <a:buSzPts val="900"/>
              <a:buChar char="●"/>
            </a:pPr>
            <a:r>
              <a:rPr b="1" lang="en-GB" sz="1000">
                <a:solidFill>
                  <a:srgbClr val="666666"/>
                </a:solidFill>
              </a:rPr>
              <a:t>Human review and inference</a:t>
            </a:r>
            <a:r>
              <a:rPr lang="en-GB" sz="1000">
                <a:solidFill>
                  <a:srgbClr val="666666"/>
                </a:solidFill>
              </a:rPr>
              <a:t>: high accuracy but slow, subjective, and not scalable</a:t>
            </a:r>
            <a:endParaRPr sz="1000">
              <a:solidFill>
                <a:srgbClr val="666666"/>
              </a:solidFill>
            </a:endParaRPr>
          </a:p>
          <a:p>
            <a:pPr indent="0" lvl="0" marL="0" marR="381000" rtl="0" algn="l">
              <a:lnSpc>
                <a:spcPct val="115000"/>
              </a:lnSpc>
              <a:spcBef>
                <a:spcPts val="1200"/>
              </a:spcBef>
              <a:spcAft>
                <a:spcPts val="0"/>
              </a:spcAft>
              <a:buNone/>
            </a:pPr>
            <a:r>
              <a:t/>
            </a:r>
            <a:endParaRPr sz="1000">
              <a:solidFill>
                <a:srgbClr val="666666"/>
              </a:solidFill>
            </a:endParaRPr>
          </a:p>
          <a:p>
            <a:pPr indent="-292100" lvl="0" marL="457200" marR="381000" rtl="0" algn="l">
              <a:lnSpc>
                <a:spcPct val="115000"/>
              </a:lnSpc>
              <a:spcBef>
                <a:spcPts val="1200"/>
              </a:spcBef>
              <a:spcAft>
                <a:spcPts val="0"/>
              </a:spcAft>
              <a:buClr>
                <a:srgbClr val="666666"/>
              </a:buClr>
              <a:buSzPts val="1000"/>
              <a:buChar char="●"/>
            </a:pPr>
            <a:r>
              <a:rPr b="1" lang="en-GB" sz="1000">
                <a:solidFill>
                  <a:srgbClr val="666666"/>
                </a:solidFill>
              </a:rPr>
              <a:t>Single-model end-to-end inference</a:t>
            </a:r>
            <a:r>
              <a:rPr lang="en-GB" sz="1000">
                <a:solidFill>
                  <a:srgbClr val="666666"/>
                </a:solidFill>
              </a:rPr>
              <a:t>：automated, but sensitive to noise and lacking trait consistency</a:t>
            </a:r>
            <a:br>
              <a:rPr lang="en-GB" sz="1000">
                <a:solidFill>
                  <a:srgbClr val="666666"/>
                </a:solidFill>
              </a:rPr>
            </a:br>
            <a:endParaRPr sz="1000">
              <a:solidFill>
                <a:srgbClr val="666666"/>
              </a:solidFill>
            </a:endParaRPr>
          </a:p>
        </p:txBody>
      </p:sp>
      <p:sp>
        <p:nvSpPr>
          <p:cNvPr id="132" name="Google Shape;132;p18"/>
          <p:cNvSpPr txBox="1"/>
          <p:nvPr/>
        </p:nvSpPr>
        <p:spPr>
          <a:xfrm>
            <a:off x="332526" y="1627450"/>
            <a:ext cx="4536900" cy="798900"/>
          </a:xfrm>
          <a:prstGeom prst="rect">
            <a:avLst/>
          </a:prstGeom>
          <a:noFill/>
          <a:ln>
            <a:noFill/>
          </a:ln>
        </p:spPr>
        <p:txBody>
          <a:bodyPr anchorCtr="0" anchor="t" bIns="59450" lIns="59450" spcFirstLastPara="1" rIns="59450" wrap="square" tIns="59450">
            <a:spAutoFit/>
          </a:bodyPr>
          <a:lstStyle/>
          <a:p>
            <a:pPr indent="0" lvl="0" marL="0" rtl="0" algn="l">
              <a:lnSpc>
                <a:spcPct val="115000"/>
              </a:lnSpc>
              <a:spcBef>
                <a:spcPts val="780"/>
              </a:spcBef>
              <a:spcAft>
                <a:spcPts val="0"/>
              </a:spcAft>
              <a:buNone/>
            </a:pPr>
            <a:r>
              <a:rPr b="1" i="1" lang="en-GB">
                <a:solidFill>
                  <a:srgbClr val="274E13"/>
                </a:solidFill>
              </a:rPr>
              <a:t>Our solution:</a:t>
            </a:r>
            <a:endParaRPr b="1" i="1">
              <a:solidFill>
                <a:srgbClr val="274E13"/>
              </a:solidFill>
            </a:endParaRPr>
          </a:p>
          <a:p>
            <a:pPr indent="0" lvl="0" marL="0" rtl="0" algn="l">
              <a:lnSpc>
                <a:spcPct val="115000"/>
              </a:lnSpc>
              <a:spcBef>
                <a:spcPts val="780"/>
              </a:spcBef>
              <a:spcAft>
                <a:spcPts val="780"/>
              </a:spcAft>
              <a:buNone/>
            </a:pPr>
            <a:r>
              <a:rPr lang="en-GB" sz="1000">
                <a:solidFill>
                  <a:schemeClr val="dk1"/>
                </a:solidFill>
              </a:rPr>
              <a:t>We use a cooperative multi-agent system in which each agent specializes in a specific stage of reasoning and trait inference.</a:t>
            </a:r>
            <a:endParaRPr sz="1000">
              <a:solidFill>
                <a:schemeClr val="dk1"/>
              </a:solidFill>
            </a:endParaRPr>
          </a:p>
        </p:txBody>
      </p:sp>
      <p:sp>
        <p:nvSpPr>
          <p:cNvPr id="133" name="Google Shape;133;p18"/>
          <p:cNvSpPr txBox="1"/>
          <p:nvPr/>
        </p:nvSpPr>
        <p:spPr>
          <a:xfrm>
            <a:off x="475475" y="3747588"/>
            <a:ext cx="4536900" cy="954300"/>
          </a:xfrm>
          <a:prstGeom prst="rect">
            <a:avLst/>
          </a:prstGeom>
          <a:noFill/>
          <a:ln>
            <a:noFill/>
          </a:ln>
        </p:spPr>
        <p:txBody>
          <a:bodyPr anchorCtr="0" anchor="t" bIns="91425" lIns="91425" spcFirstLastPara="1" rIns="91425" wrap="square" tIns="91425">
            <a:spAutoFit/>
          </a:bodyPr>
          <a:lstStyle/>
          <a:p>
            <a:pPr indent="0" lvl="0" marL="457200" rtl="0" algn="l">
              <a:spcBef>
                <a:spcPts val="1200"/>
              </a:spcBef>
              <a:spcAft>
                <a:spcPts val="0"/>
              </a:spcAft>
              <a:buNone/>
            </a:pPr>
            <a:r>
              <a:rPr lang="en-GB" sz="1000">
                <a:solidFill>
                  <a:srgbClr val="1F1F1F"/>
                </a:solidFill>
              </a:rPr>
              <a:t>Scalable and repeatable across datasets</a:t>
            </a:r>
            <a:endParaRPr sz="1000">
              <a:solidFill>
                <a:srgbClr val="1F1F1F"/>
              </a:solidFill>
            </a:endParaRPr>
          </a:p>
          <a:p>
            <a:pPr indent="0" lvl="0" marL="457200" rtl="0" algn="l">
              <a:spcBef>
                <a:spcPts val="1200"/>
              </a:spcBef>
              <a:spcAft>
                <a:spcPts val="0"/>
              </a:spcAft>
              <a:buNone/>
            </a:pPr>
            <a:r>
              <a:rPr lang="en-GB" sz="1000">
                <a:solidFill>
                  <a:srgbClr val="1F1F1F"/>
                </a:solidFill>
              </a:rPr>
              <a:t>Reduces subjective human bias</a:t>
            </a:r>
            <a:endParaRPr sz="1000">
              <a:solidFill>
                <a:srgbClr val="1F1F1F"/>
              </a:solidFill>
            </a:endParaRPr>
          </a:p>
          <a:p>
            <a:pPr indent="0" lvl="0" marL="457200" rtl="0" algn="l">
              <a:spcBef>
                <a:spcPts val="1200"/>
              </a:spcBef>
              <a:spcAft>
                <a:spcPts val="1200"/>
              </a:spcAft>
              <a:buNone/>
            </a:pPr>
            <a:r>
              <a:rPr lang="en-GB" sz="1000">
                <a:solidFill>
                  <a:srgbClr val="1F1F1F"/>
                </a:solidFill>
              </a:rPr>
              <a:t>Produces consistent persona traits at scale</a:t>
            </a:r>
            <a:endParaRPr sz="1000">
              <a:solidFill>
                <a:srgbClr val="1F1F1F"/>
              </a:solidFill>
            </a:endParaRPr>
          </a:p>
        </p:txBody>
      </p:sp>
      <p:cxnSp>
        <p:nvCxnSpPr>
          <p:cNvPr id="134" name="Google Shape;134;p18"/>
          <p:cNvCxnSpPr/>
          <p:nvPr/>
        </p:nvCxnSpPr>
        <p:spPr>
          <a:xfrm>
            <a:off x="5272688" y="1872763"/>
            <a:ext cx="7800" cy="2113800"/>
          </a:xfrm>
          <a:prstGeom prst="straightConnector1">
            <a:avLst/>
          </a:prstGeom>
          <a:noFill/>
          <a:ln cap="flat" cmpd="sng" w="9525">
            <a:solidFill>
              <a:schemeClr val="dk2"/>
            </a:solidFill>
            <a:prstDash val="dot"/>
            <a:round/>
            <a:headEnd len="med" w="med" type="none"/>
            <a:tailEnd len="med" w="med" type="none"/>
          </a:ln>
        </p:spPr>
      </p:cxnSp>
      <p:cxnSp>
        <p:nvCxnSpPr>
          <p:cNvPr id="135" name="Google Shape;135;p18"/>
          <p:cNvCxnSpPr>
            <a:stCxn id="128" idx="3"/>
            <a:endCxn id="129" idx="1"/>
          </p:cNvCxnSpPr>
          <p:nvPr/>
        </p:nvCxnSpPr>
        <p:spPr>
          <a:xfrm>
            <a:off x="1810487" y="2664587"/>
            <a:ext cx="1539600" cy="0"/>
          </a:xfrm>
          <a:prstGeom prst="straightConnector1">
            <a:avLst/>
          </a:prstGeom>
          <a:noFill/>
          <a:ln cap="flat" cmpd="sng" w="9525">
            <a:solidFill>
              <a:schemeClr val="dk2"/>
            </a:solidFill>
            <a:prstDash val="solid"/>
            <a:round/>
            <a:headEnd len="med" w="med" type="none"/>
            <a:tailEnd len="med" w="med" type="none"/>
          </a:ln>
        </p:spPr>
      </p:cxnSp>
      <p:sp>
        <p:nvSpPr>
          <p:cNvPr id="136" name="Google Shape;136;p18"/>
          <p:cNvSpPr txBox="1"/>
          <p:nvPr/>
        </p:nvSpPr>
        <p:spPr>
          <a:xfrm>
            <a:off x="915975" y="2970775"/>
            <a:ext cx="1252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900">
                <a:solidFill>
                  <a:srgbClr val="1F1F1F"/>
                </a:solidFill>
              </a:rPr>
              <a:t>Agent 1</a:t>
            </a:r>
            <a:endParaRPr b="1" sz="900">
              <a:solidFill>
                <a:srgbClr val="1F1F1F"/>
              </a:solidFill>
            </a:endParaRPr>
          </a:p>
          <a:p>
            <a:pPr indent="0" lvl="0" marL="0" rtl="0" algn="ctr">
              <a:spcBef>
                <a:spcPts val="0"/>
              </a:spcBef>
              <a:spcAft>
                <a:spcPts val="0"/>
              </a:spcAft>
              <a:buNone/>
            </a:pPr>
            <a:r>
              <a:rPr lang="en-GB" sz="900">
                <a:solidFill>
                  <a:srgbClr val="1F1F1F"/>
                </a:solidFill>
              </a:rPr>
              <a:t>Extract persona information from raw data</a:t>
            </a:r>
            <a:endParaRPr sz="900">
              <a:solidFill>
                <a:srgbClr val="1F1F1F"/>
              </a:solidFill>
            </a:endParaRPr>
          </a:p>
        </p:txBody>
      </p:sp>
      <p:sp>
        <p:nvSpPr>
          <p:cNvPr id="137" name="Google Shape;137;p18"/>
          <p:cNvSpPr txBox="1"/>
          <p:nvPr/>
        </p:nvSpPr>
        <p:spPr>
          <a:xfrm>
            <a:off x="2887700" y="2970775"/>
            <a:ext cx="1641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900">
                <a:solidFill>
                  <a:srgbClr val="1F1F1F"/>
                </a:solidFill>
              </a:rPr>
              <a:t>Agent 2</a:t>
            </a:r>
            <a:endParaRPr sz="900">
              <a:solidFill>
                <a:srgbClr val="1F1F1F"/>
              </a:solidFill>
            </a:endParaRPr>
          </a:p>
          <a:p>
            <a:pPr indent="0" lvl="0" marL="0" rtl="0" algn="ctr">
              <a:spcBef>
                <a:spcPts val="0"/>
              </a:spcBef>
              <a:spcAft>
                <a:spcPts val="0"/>
              </a:spcAft>
              <a:buNone/>
            </a:pPr>
            <a:r>
              <a:rPr lang="en-GB" sz="900">
                <a:solidFill>
                  <a:srgbClr val="1F1F1F"/>
                </a:solidFill>
                <a:highlight>
                  <a:schemeClr val="lt1"/>
                </a:highlight>
              </a:rPr>
              <a:t>Reason over extracted evidence to infer latent persona traits and priorities</a:t>
            </a:r>
            <a:endParaRPr sz="900">
              <a:solidFill>
                <a:srgbClr val="1F1F1F"/>
              </a:solidFill>
              <a:highlight>
                <a:schemeClr val="lt1"/>
              </a:highlight>
            </a:endParaRPr>
          </a:p>
        </p:txBody>
      </p:sp>
      <p:pic>
        <p:nvPicPr>
          <p:cNvPr id="138" name="Google Shape;138;p18"/>
          <p:cNvPicPr preferRelativeResize="0"/>
          <p:nvPr/>
        </p:nvPicPr>
        <p:blipFill>
          <a:blip r:embed="rId4">
            <a:alphaModFix/>
          </a:blip>
          <a:stretch>
            <a:fillRect/>
          </a:stretch>
        </p:blipFill>
        <p:spPr>
          <a:xfrm>
            <a:off x="677100" y="3806150"/>
            <a:ext cx="238875" cy="238875"/>
          </a:xfrm>
          <a:prstGeom prst="rect">
            <a:avLst/>
          </a:prstGeom>
          <a:noFill/>
          <a:ln>
            <a:noFill/>
          </a:ln>
        </p:spPr>
      </p:pic>
      <p:pic>
        <p:nvPicPr>
          <p:cNvPr id="139" name="Google Shape;139;p18"/>
          <p:cNvPicPr preferRelativeResize="0"/>
          <p:nvPr/>
        </p:nvPicPr>
        <p:blipFill>
          <a:blip r:embed="rId4">
            <a:alphaModFix/>
          </a:blip>
          <a:stretch>
            <a:fillRect/>
          </a:stretch>
        </p:blipFill>
        <p:spPr>
          <a:xfrm>
            <a:off x="677100" y="4105312"/>
            <a:ext cx="238875" cy="238875"/>
          </a:xfrm>
          <a:prstGeom prst="rect">
            <a:avLst/>
          </a:prstGeom>
          <a:noFill/>
          <a:ln>
            <a:noFill/>
          </a:ln>
        </p:spPr>
      </p:pic>
      <p:pic>
        <p:nvPicPr>
          <p:cNvPr id="140" name="Google Shape;140;p18"/>
          <p:cNvPicPr preferRelativeResize="0"/>
          <p:nvPr/>
        </p:nvPicPr>
        <p:blipFill>
          <a:blip r:embed="rId4">
            <a:alphaModFix/>
          </a:blip>
          <a:stretch>
            <a:fillRect/>
          </a:stretch>
        </p:blipFill>
        <p:spPr>
          <a:xfrm>
            <a:off x="677100" y="4404500"/>
            <a:ext cx="238875" cy="238875"/>
          </a:xfrm>
          <a:prstGeom prst="rect">
            <a:avLst/>
          </a:prstGeom>
          <a:noFill/>
          <a:ln>
            <a:noFill/>
          </a:ln>
        </p:spPr>
      </p:pic>
      <p:pic>
        <p:nvPicPr>
          <p:cNvPr id="141" name="Google Shape;141;p18"/>
          <p:cNvPicPr preferRelativeResize="0"/>
          <p:nvPr/>
        </p:nvPicPr>
        <p:blipFill>
          <a:blip r:embed="rId5">
            <a:alphaModFix/>
          </a:blip>
          <a:stretch>
            <a:fillRect/>
          </a:stretch>
        </p:blipFill>
        <p:spPr>
          <a:xfrm>
            <a:off x="7533400" y="86602"/>
            <a:ext cx="1456650" cy="641150"/>
          </a:xfrm>
          <a:prstGeom prst="rect">
            <a:avLst/>
          </a:prstGeom>
          <a:noFill/>
          <a:ln>
            <a:noFill/>
          </a:ln>
        </p:spPr>
      </p:pic>
      <p:sp>
        <p:nvSpPr>
          <p:cNvPr id="142" name="Google Shape;142;p18"/>
          <p:cNvSpPr/>
          <p:nvPr/>
        </p:nvSpPr>
        <p:spPr>
          <a:xfrm>
            <a:off x="0" y="4979200"/>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type="title"/>
          </p:nvPr>
        </p:nvSpPr>
        <p:spPr>
          <a:xfrm>
            <a:off x="296450" y="246900"/>
            <a:ext cx="582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a:solidFill>
                  <a:srgbClr val="1D2E4E"/>
                </a:solidFill>
              </a:rPr>
              <a:t>Research Question 3</a:t>
            </a:r>
            <a:endParaRPr b="1">
              <a:solidFill>
                <a:srgbClr val="1D2E4E"/>
              </a:solidFill>
            </a:endParaRPr>
          </a:p>
          <a:p>
            <a:pPr indent="0" lvl="0" marL="0" rtl="0" algn="l">
              <a:spcBef>
                <a:spcPts val="0"/>
              </a:spcBef>
              <a:spcAft>
                <a:spcPts val="0"/>
              </a:spcAft>
              <a:buNone/>
            </a:pPr>
            <a:r>
              <a:t/>
            </a:r>
            <a:endParaRPr b="1">
              <a:solidFill>
                <a:srgbClr val="1D2E4E"/>
              </a:solidFill>
            </a:endParaRPr>
          </a:p>
        </p:txBody>
      </p:sp>
      <p:sp>
        <p:nvSpPr>
          <p:cNvPr id="148" name="Google Shape;148;p19"/>
          <p:cNvSpPr/>
          <p:nvPr/>
        </p:nvSpPr>
        <p:spPr>
          <a:xfrm>
            <a:off x="0" y="477607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9" name="Google Shape;149;p19"/>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150" name="Google Shape;150;p19"/>
          <p:cNvSpPr txBox="1"/>
          <p:nvPr/>
        </p:nvSpPr>
        <p:spPr>
          <a:xfrm>
            <a:off x="365825" y="819600"/>
            <a:ext cx="7669200" cy="883500"/>
          </a:xfrm>
          <a:prstGeom prst="rect">
            <a:avLst/>
          </a:prstGeom>
          <a:noFill/>
          <a:ln>
            <a:noFill/>
          </a:ln>
        </p:spPr>
        <p:txBody>
          <a:bodyPr anchorCtr="0" anchor="t" bIns="59450" lIns="59450" spcFirstLastPara="1" rIns="59450" wrap="square" tIns="59450">
            <a:spAutoFit/>
          </a:bodyPr>
          <a:lstStyle/>
          <a:p>
            <a:pPr indent="0" lvl="0" marL="0" rtl="0" algn="l">
              <a:lnSpc>
                <a:spcPct val="115000"/>
              </a:lnSpc>
              <a:spcBef>
                <a:spcPts val="780"/>
              </a:spcBef>
              <a:spcAft>
                <a:spcPts val="0"/>
              </a:spcAft>
              <a:buNone/>
            </a:pPr>
            <a:r>
              <a:rPr b="1" i="1" lang="en-GB">
                <a:solidFill>
                  <a:srgbClr val="990000"/>
                </a:solidFill>
              </a:rPr>
              <a:t>Question:</a:t>
            </a:r>
            <a:endParaRPr b="1" i="1">
              <a:solidFill>
                <a:srgbClr val="990000"/>
              </a:solidFill>
            </a:endParaRPr>
          </a:p>
          <a:p>
            <a:pPr indent="0" lvl="0" marL="0" rtl="0" algn="l">
              <a:spcBef>
                <a:spcPts val="780"/>
              </a:spcBef>
              <a:spcAft>
                <a:spcPts val="0"/>
              </a:spcAft>
              <a:buClr>
                <a:schemeClr val="dk1"/>
              </a:buClr>
              <a:buSzPts val="1100"/>
              <a:buFont typeface="Arial"/>
              <a:buNone/>
            </a:pPr>
            <a:r>
              <a:rPr lang="en-GB" sz="1048">
                <a:solidFill>
                  <a:srgbClr val="1F1F1F"/>
                </a:solidFill>
              </a:rPr>
              <a:t>How can we </a:t>
            </a:r>
            <a:r>
              <a:rPr b="1" lang="en-GB" sz="1048">
                <a:solidFill>
                  <a:srgbClr val="CC0000"/>
                </a:solidFill>
              </a:rPr>
              <a:t>reduce hallucinations</a:t>
            </a:r>
            <a:r>
              <a:rPr lang="en-GB" sz="1048">
                <a:solidFill>
                  <a:srgbClr val="1F1F1F"/>
                </a:solidFill>
              </a:rPr>
              <a:t> in language model outputs while maintaining factual grounding?</a:t>
            </a:r>
            <a:endParaRPr sz="1000">
              <a:solidFill>
                <a:srgbClr val="1F1F1F"/>
              </a:solidFill>
            </a:endParaRPr>
          </a:p>
          <a:p>
            <a:pPr indent="0" lvl="0" marL="0" rtl="0" algn="l">
              <a:lnSpc>
                <a:spcPct val="115000"/>
              </a:lnSpc>
              <a:spcBef>
                <a:spcPts val="780"/>
              </a:spcBef>
              <a:spcAft>
                <a:spcPts val="780"/>
              </a:spcAft>
              <a:buNone/>
            </a:pPr>
            <a:r>
              <a:t/>
            </a:r>
            <a:endParaRPr sz="1000">
              <a:solidFill>
                <a:srgbClr val="1F1F1F"/>
              </a:solidFill>
            </a:endParaRPr>
          </a:p>
        </p:txBody>
      </p:sp>
      <p:sp>
        <p:nvSpPr>
          <p:cNvPr id="151" name="Google Shape;151;p19"/>
          <p:cNvSpPr txBox="1"/>
          <p:nvPr/>
        </p:nvSpPr>
        <p:spPr>
          <a:xfrm>
            <a:off x="365826" y="1570813"/>
            <a:ext cx="4536900" cy="1630200"/>
          </a:xfrm>
          <a:prstGeom prst="rect">
            <a:avLst/>
          </a:prstGeom>
          <a:noFill/>
          <a:ln>
            <a:noFill/>
          </a:ln>
        </p:spPr>
        <p:txBody>
          <a:bodyPr anchorCtr="0" anchor="t" bIns="59450" lIns="59450" spcFirstLastPara="1" rIns="59450" wrap="square" tIns="59450">
            <a:spAutoFit/>
          </a:bodyPr>
          <a:lstStyle/>
          <a:p>
            <a:pPr indent="0" lvl="0" marL="0" rtl="0" algn="l">
              <a:lnSpc>
                <a:spcPct val="115000"/>
              </a:lnSpc>
              <a:spcBef>
                <a:spcPts val="780"/>
              </a:spcBef>
              <a:spcAft>
                <a:spcPts val="0"/>
              </a:spcAft>
              <a:buNone/>
            </a:pPr>
            <a:r>
              <a:rPr b="1" i="1" lang="en-GB">
                <a:solidFill>
                  <a:srgbClr val="274E13"/>
                </a:solidFill>
              </a:rPr>
              <a:t>Our solution:</a:t>
            </a:r>
            <a:endParaRPr b="1" i="1">
              <a:solidFill>
                <a:srgbClr val="274E13"/>
              </a:solidFill>
            </a:endParaRPr>
          </a:p>
          <a:p>
            <a:pPr indent="0" lvl="0" marL="0" rtl="0" algn="l">
              <a:lnSpc>
                <a:spcPct val="115000"/>
              </a:lnSpc>
              <a:spcBef>
                <a:spcPts val="780"/>
              </a:spcBef>
              <a:spcAft>
                <a:spcPts val="0"/>
              </a:spcAft>
              <a:buClr>
                <a:schemeClr val="dk1"/>
              </a:buClr>
              <a:buSzPts val="1100"/>
              <a:buFont typeface="Arial"/>
              <a:buNone/>
            </a:pPr>
            <a:r>
              <a:rPr lang="en-GB" sz="1000">
                <a:solidFill>
                  <a:schemeClr val="dk1"/>
                </a:solidFill>
              </a:rPr>
              <a:t>We integrate a RAG system that retrieves relevant evidence before generation and </a:t>
            </a:r>
            <a:r>
              <a:rPr lang="en-GB" sz="1000">
                <a:solidFill>
                  <a:schemeClr val="dk1"/>
                </a:solidFill>
              </a:rPr>
              <a:t>constraints</a:t>
            </a:r>
            <a:r>
              <a:rPr lang="en-GB" sz="1000">
                <a:solidFill>
                  <a:schemeClr val="dk1"/>
                </a:solidFill>
              </a:rPr>
              <a:t> model outputs to the retrieved context.</a:t>
            </a:r>
            <a:endParaRPr sz="1000">
              <a:solidFill>
                <a:schemeClr val="dk1"/>
              </a:solidFill>
            </a:endParaRPr>
          </a:p>
          <a:p>
            <a:pPr indent="0" lvl="0" marL="0" rtl="0" algn="l">
              <a:lnSpc>
                <a:spcPct val="115000"/>
              </a:lnSpc>
              <a:spcBef>
                <a:spcPts val="78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780"/>
              </a:spcBef>
              <a:spcAft>
                <a:spcPts val="0"/>
              </a:spcAft>
              <a:buNone/>
            </a:pPr>
            <a:r>
              <a:t/>
            </a:r>
            <a:endParaRPr sz="1000">
              <a:solidFill>
                <a:schemeClr val="dk1"/>
              </a:solidFill>
            </a:endParaRPr>
          </a:p>
          <a:p>
            <a:pPr indent="0" lvl="0" marL="0" rtl="0" algn="l">
              <a:lnSpc>
                <a:spcPct val="115000"/>
              </a:lnSpc>
              <a:spcBef>
                <a:spcPts val="780"/>
              </a:spcBef>
              <a:spcAft>
                <a:spcPts val="780"/>
              </a:spcAft>
              <a:buNone/>
            </a:pPr>
            <a:r>
              <a:t/>
            </a:r>
            <a:endParaRPr sz="1000">
              <a:solidFill>
                <a:schemeClr val="dk1"/>
              </a:solidFill>
            </a:endParaRPr>
          </a:p>
        </p:txBody>
      </p:sp>
      <p:sp>
        <p:nvSpPr>
          <p:cNvPr id="152" name="Google Shape;152;p19"/>
          <p:cNvSpPr txBox="1"/>
          <p:nvPr/>
        </p:nvSpPr>
        <p:spPr>
          <a:xfrm>
            <a:off x="5413375" y="1908425"/>
            <a:ext cx="3378300" cy="2322900"/>
          </a:xfrm>
          <a:prstGeom prst="rect">
            <a:avLst/>
          </a:prstGeom>
          <a:noFill/>
          <a:ln>
            <a:noFill/>
          </a:ln>
        </p:spPr>
        <p:txBody>
          <a:bodyPr anchorCtr="0" anchor="t" bIns="59450" lIns="59450" spcFirstLastPara="1" rIns="59450" wrap="square" tIns="59450">
            <a:spAutoFit/>
          </a:bodyPr>
          <a:lstStyle/>
          <a:p>
            <a:pPr indent="0" lvl="0" marL="0" rtl="0" algn="l">
              <a:lnSpc>
                <a:spcPct val="115000"/>
              </a:lnSpc>
              <a:spcBef>
                <a:spcPts val="780"/>
              </a:spcBef>
              <a:spcAft>
                <a:spcPts val="0"/>
              </a:spcAft>
              <a:buNone/>
            </a:pPr>
            <a:r>
              <a:rPr b="1" i="1" lang="en-GB" sz="1200">
                <a:solidFill>
                  <a:srgbClr val="666666"/>
                </a:solidFill>
              </a:rPr>
              <a:t>Alternative Solutions:</a:t>
            </a:r>
            <a:endParaRPr b="1" i="1" sz="1200">
              <a:solidFill>
                <a:srgbClr val="666666"/>
              </a:solidFill>
            </a:endParaRPr>
          </a:p>
          <a:p>
            <a:pPr indent="0" lvl="0" marL="0" rtl="0" algn="l">
              <a:lnSpc>
                <a:spcPct val="115000"/>
              </a:lnSpc>
              <a:spcBef>
                <a:spcPts val="780"/>
              </a:spcBef>
              <a:spcAft>
                <a:spcPts val="0"/>
              </a:spcAft>
              <a:buNone/>
            </a:pPr>
            <a:r>
              <a:t/>
            </a:r>
            <a:endParaRPr b="1" i="1" sz="1200">
              <a:solidFill>
                <a:srgbClr val="666666"/>
              </a:solidFill>
            </a:endParaRPr>
          </a:p>
          <a:p>
            <a:pPr indent="-285750" lvl="0" marL="457200" marR="381000" rtl="0" algn="l">
              <a:lnSpc>
                <a:spcPct val="115000"/>
              </a:lnSpc>
              <a:spcBef>
                <a:spcPts val="1200"/>
              </a:spcBef>
              <a:spcAft>
                <a:spcPts val="0"/>
              </a:spcAft>
              <a:buClr>
                <a:srgbClr val="666666"/>
              </a:buClr>
              <a:buSzPts val="900"/>
              <a:buChar char="●"/>
            </a:pPr>
            <a:r>
              <a:rPr b="1" lang="en-GB" sz="1000">
                <a:solidFill>
                  <a:srgbClr val="666666"/>
                </a:solidFill>
              </a:rPr>
              <a:t>Prompt-based</a:t>
            </a:r>
            <a:r>
              <a:rPr lang="en-GB" sz="1000">
                <a:solidFill>
                  <a:srgbClr val="666666"/>
                </a:solidFill>
              </a:rPr>
              <a:t>: lightweight, but unreliable and sensitive to prompt design</a:t>
            </a:r>
            <a:endParaRPr sz="1000">
              <a:solidFill>
                <a:srgbClr val="666666"/>
              </a:solidFill>
            </a:endParaRPr>
          </a:p>
          <a:p>
            <a:pPr indent="0" lvl="0" marL="0" marR="381000" rtl="0" algn="l">
              <a:lnSpc>
                <a:spcPct val="115000"/>
              </a:lnSpc>
              <a:spcBef>
                <a:spcPts val="1200"/>
              </a:spcBef>
              <a:spcAft>
                <a:spcPts val="0"/>
              </a:spcAft>
              <a:buNone/>
            </a:pPr>
            <a:r>
              <a:t/>
            </a:r>
            <a:endParaRPr sz="1000">
              <a:solidFill>
                <a:srgbClr val="666666"/>
              </a:solidFill>
            </a:endParaRPr>
          </a:p>
          <a:p>
            <a:pPr indent="-292100" lvl="0" marL="457200" marR="381000" rtl="0" algn="l">
              <a:lnSpc>
                <a:spcPct val="115000"/>
              </a:lnSpc>
              <a:spcBef>
                <a:spcPts val="1200"/>
              </a:spcBef>
              <a:spcAft>
                <a:spcPts val="0"/>
              </a:spcAft>
              <a:buClr>
                <a:srgbClr val="666666"/>
              </a:buClr>
              <a:buSzPts val="1000"/>
              <a:buChar char="●"/>
            </a:pPr>
            <a:r>
              <a:rPr b="1" lang="en-GB" sz="1000">
                <a:solidFill>
                  <a:srgbClr val="666666"/>
                </a:solidFill>
              </a:rPr>
              <a:t>Pure fine-tuning</a:t>
            </a:r>
            <a:r>
              <a:rPr lang="en-GB" sz="1000">
                <a:solidFill>
                  <a:srgbClr val="666666"/>
                </a:solidFill>
              </a:rPr>
              <a:t>: improves fluency, but does not guarantee factual grounding, computationally expensive</a:t>
            </a:r>
            <a:br>
              <a:rPr lang="en-GB" sz="1000">
                <a:solidFill>
                  <a:srgbClr val="666666"/>
                </a:solidFill>
              </a:rPr>
            </a:br>
            <a:endParaRPr sz="1000">
              <a:solidFill>
                <a:srgbClr val="666666"/>
              </a:solidFill>
            </a:endParaRPr>
          </a:p>
        </p:txBody>
      </p:sp>
      <p:cxnSp>
        <p:nvCxnSpPr>
          <p:cNvPr id="153" name="Google Shape;153;p19"/>
          <p:cNvCxnSpPr/>
          <p:nvPr/>
        </p:nvCxnSpPr>
        <p:spPr>
          <a:xfrm>
            <a:off x="5209963" y="2182413"/>
            <a:ext cx="7800" cy="2113800"/>
          </a:xfrm>
          <a:prstGeom prst="straightConnector1">
            <a:avLst/>
          </a:prstGeom>
          <a:noFill/>
          <a:ln cap="flat" cmpd="sng" w="9525">
            <a:solidFill>
              <a:schemeClr val="dk2"/>
            </a:solidFill>
            <a:prstDash val="dot"/>
            <a:round/>
            <a:headEnd len="med" w="med" type="none"/>
            <a:tailEnd len="med" w="med" type="none"/>
          </a:ln>
        </p:spPr>
      </p:cxnSp>
      <p:pic>
        <p:nvPicPr>
          <p:cNvPr id="154" name="Google Shape;154;p19" title="robot.png"/>
          <p:cNvPicPr preferRelativeResize="0"/>
          <p:nvPr/>
        </p:nvPicPr>
        <p:blipFill>
          <a:blip r:embed="rId4">
            <a:alphaModFix/>
          </a:blip>
          <a:stretch>
            <a:fillRect/>
          </a:stretch>
        </p:blipFill>
        <p:spPr>
          <a:xfrm>
            <a:off x="1133038" y="2417225"/>
            <a:ext cx="536525" cy="536525"/>
          </a:xfrm>
          <a:prstGeom prst="rect">
            <a:avLst/>
          </a:prstGeom>
          <a:noFill/>
          <a:ln>
            <a:noFill/>
          </a:ln>
        </p:spPr>
      </p:pic>
      <p:pic>
        <p:nvPicPr>
          <p:cNvPr id="155" name="Google Shape;155;p19" title="relational (2).png"/>
          <p:cNvPicPr preferRelativeResize="0"/>
          <p:nvPr/>
        </p:nvPicPr>
        <p:blipFill>
          <a:blip r:embed="rId5">
            <a:alphaModFix/>
          </a:blip>
          <a:stretch>
            <a:fillRect/>
          </a:stretch>
        </p:blipFill>
        <p:spPr>
          <a:xfrm>
            <a:off x="3218141" y="2463850"/>
            <a:ext cx="443237" cy="443255"/>
          </a:xfrm>
          <a:prstGeom prst="rect">
            <a:avLst/>
          </a:prstGeom>
          <a:noFill/>
          <a:ln>
            <a:noFill/>
          </a:ln>
        </p:spPr>
      </p:pic>
      <p:cxnSp>
        <p:nvCxnSpPr>
          <p:cNvPr id="156" name="Google Shape;156;p19"/>
          <p:cNvCxnSpPr>
            <a:stCxn id="155" idx="1"/>
            <a:endCxn id="154" idx="3"/>
          </p:cNvCxnSpPr>
          <p:nvPr/>
        </p:nvCxnSpPr>
        <p:spPr>
          <a:xfrm rot="10800000">
            <a:off x="1669541" y="2685478"/>
            <a:ext cx="1548600" cy="0"/>
          </a:xfrm>
          <a:prstGeom prst="straightConnector1">
            <a:avLst/>
          </a:prstGeom>
          <a:noFill/>
          <a:ln cap="flat" cmpd="sng" w="9525">
            <a:solidFill>
              <a:schemeClr val="dk2"/>
            </a:solidFill>
            <a:prstDash val="solid"/>
            <a:round/>
            <a:headEnd len="med" w="med" type="none"/>
            <a:tailEnd len="med" w="med" type="stealth"/>
          </a:ln>
        </p:spPr>
      </p:cxnSp>
      <p:sp>
        <p:nvSpPr>
          <p:cNvPr id="157" name="Google Shape;157;p19"/>
          <p:cNvSpPr txBox="1"/>
          <p:nvPr/>
        </p:nvSpPr>
        <p:spPr>
          <a:xfrm>
            <a:off x="767025" y="3793725"/>
            <a:ext cx="4509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1F1F1F"/>
                </a:solidFill>
              </a:rPr>
              <a:t>Improves factual accuracy and reduces hallucinations</a:t>
            </a:r>
            <a:endParaRPr sz="1000">
              <a:solidFill>
                <a:srgbClr val="1F1F1F"/>
              </a:solidFill>
            </a:endParaRPr>
          </a:p>
          <a:p>
            <a:pPr indent="0" lvl="0" marL="0" rtl="0" algn="l">
              <a:spcBef>
                <a:spcPts val="0"/>
              </a:spcBef>
              <a:spcAft>
                <a:spcPts val="0"/>
              </a:spcAft>
              <a:buClr>
                <a:schemeClr val="dk1"/>
              </a:buClr>
              <a:buSzPts val="1100"/>
              <a:buFont typeface="Arial"/>
              <a:buNone/>
            </a:pPr>
            <a:r>
              <a:t/>
            </a:r>
            <a:endParaRPr sz="1000">
              <a:solidFill>
                <a:srgbClr val="1F1F1F"/>
              </a:solidFill>
            </a:endParaRPr>
          </a:p>
          <a:p>
            <a:pPr indent="0" lvl="0" marL="0" rtl="0" algn="l">
              <a:spcBef>
                <a:spcPts val="0"/>
              </a:spcBef>
              <a:spcAft>
                <a:spcPts val="0"/>
              </a:spcAft>
              <a:buNone/>
            </a:pPr>
            <a:r>
              <a:rPr lang="en-GB" sz="1000">
                <a:solidFill>
                  <a:srgbClr val="1F1F1F"/>
                </a:solidFill>
              </a:rPr>
              <a:t>Produces explainable, evidence-grounded responses</a:t>
            </a:r>
            <a:endParaRPr sz="1000">
              <a:solidFill>
                <a:srgbClr val="1F1F1F"/>
              </a:solidFill>
            </a:endParaRPr>
          </a:p>
          <a:p>
            <a:pPr indent="0" lvl="0" marL="0" rtl="0" algn="l">
              <a:spcBef>
                <a:spcPts val="0"/>
              </a:spcBef>
              <a:spcAft>
                <a:spcPts val="0"/>
              </a:spcAft>
              <a:buNone/>
            </a:pPr>
            <a:r>
              <a:t/>
            </a:r>
            <a:endParaRPr sz="1000">
              <a:solidFill>
                <a:srgbClr val="1F1F1F"/>
              </a:solidFill>
            </a:endParaRPr>
          </a:p>
          <a:p>
            <a:pPr indent="0" lvl="0" marL="0" rtl="0" algn="l">
              <a:spcBef>
                <a:spcPts val="0"/>
              </a:spcBef>
              <a:spcAft>
                <a:spcPts val="0"/>
              </a:spcAft>
              <a:buNone/>
            </a:pPr>
            <a:r>
              <a:rPr lang="en-GB" sz="1000">
                <a:solidFill>
                  <a:srgbClr val="1F1F1F"/>
                </a:solidFill>
              </a:rPr>
              <a:t>Maintains low computational costs</a:t>
            </a:r>
            <a:endParaRPr sz="1000">
              <a:solidFill>
                <a:srgbClr val="1F1F1F"/>
              </a:solidFill>
            </a:endParaRPr>
          </a:p>
          <a:p>
            <a:pPr indent="0" lvl="0" marL="0" rtl="0" algn="l">
              <a:spcBef>
                <a:spcPts val="0"/>
              </a:spcBef>
              <a:spcAft>
                <a:spcPts val="0"/>
              </a:spcAft>
              <a:buNone/>
            </a:pPr>
            <a:r>
              <a:t/>
            </a:r>
            <a:endParaRPr sz="1000">
              <a:solidFill>
                <a:srgbClr val="1F1F1F"/>
              </a:solidFill>
            </a:endParaRPr>
          </a:p>
        </p:txBody>
      </p:sp>
      <p:pic>
        <p:nvPicPr>
          <p:cNvPr id="158" name="Google Shape;158;p19"/>
          <p:cNvPicPr preferRelativeResize="0"/>
          <p:nvPr/>
        </p:nvPicPr>
        <p:blipFill>
          <a:blip r:embed="rId6">
            <a:alphaModFix/>
          </a:blip>
          <a:stretch>
            <a:fillRect/>
          </a:stretch>
        </p:blipFill>
        <p:spPr>
          <a:xfrm>
            <a:off x="528150" y="3793737"/>
            <a:ext cx="238875" cy="238875"/>
          </a:xfrm>
          <a:prstGeom prst="rect">
            <a:avLst/>
          </a:prstGeom>
          <a:noFill/>
          <a:ln>
            <a:noFill/>
          </a:ln>
        </p:spPr>
      </p:pic>
      <p:pic>
        <p:nvPicPr>
          <p:cNvPr id="159" name="Google Shape;159;p19"/>
          <p:cNvPicPr preferRelativeResize="0"/>
          <p:nvPr/>
        </p:nvPicPr>
        <p:blipFill>
          <a:blip r:embed="rId6">
            <a:alphaModFix/>
          </a:blip>
          <a:stretch>
            <a:fillRect/>
          </a:stretch>
        </p:blipFill>
        <p:spPr>
          <a:xfrm>
            <a:off x="528150" y="4116900"/>
            <a:ext cx="238875" cy="238875"/>
          </a:xfrm>
          <a:prstGeom prst="rect">
            <a:avLst/>
          </a:prstGeom>
          <a:noFill/>
          <a:ln>
            <a:noFill/>
          </a:ln>
        </p:spPr>
      </p:pic>
      <p:pic>
        <p:nvPicPr>
          <p:cNvPr id="160" name="Google Shape;160;p19"/>
          <p:cNvPicPr preferRelativeResize="0"/>
          <p:nvPr/>
        </p:nvPicPr>
        <p:blipFill>
          <a:blip r:embed="rId6">
            <a:alphaModFix/>
          </a:blip>
          <a:stretch>
            <a:fillRect/>
          </a:stretch>
        </p:blipFill>
        <p:spPr>
          <a:xfrm>
            <a:off x="528150" y="4440062"/>
            <a:ext cx="238875" cy="238875"/>
          </a:xfrm>
          <a:prstGeom prst="rect">
            <a:avLst/>
          </a:prstGeom>
          <a:noFill/>
          <a:ln>
            <a:noFill/>
          </a:ln>
        </p:spPr>
      </p:pic>
      <p:sp>
        <p:nvSpPr>
          <p:cNvPr id="161" name="Google Shape;161;p19"/>
          <p:cNvSpPr txBox="1"/>
          <p:nvPr/>
        </p:nvSpPr>
        <p:spPr>
          <a:xfrm>
            <a:off x="775050" y="2953750"/>
            <a:ext cx="1252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900">
                <a:solidFill>
                  <a:srgbClr val="1F1F1F"/>
                </a:solidFill>
              </a:rPr>
              <a:t>Orchestrator</a:t>
            </a:r>
            <a:endParaRPr b="1" sz="900">
              <a:solidFill>
                <a:srgbClr val="1F1F1F"/>
              </a:solidFill>
            </a:endParaRPr>
          </a:p>
          <a:p>
            <a:pPr indent="0" lvl="0" marL="0" rtl="0" algn="ctr">
              <a:spcBef>
                <a:spcPts val="0"/>
              </a:spcBef>
              <a:spcAft>
                <a:spcPts val="0"/>
              </a:spcAft>
              <a:buNone/>
            </a:pPr>
            <a:r>
              <a:rPr lang="en-GB" sz="900">
                <a:solidFill>
                  <a:srgbClr val="1F1F1F"/>
                </a:solidFill>
              </a:rPr>
              <a:t>Integrate retrieved information into the generation context</a:t>
            </a:r>
            <a:endParaRPr sz="900">
              <a:solidFill>
                <a:srgbClr val="1F1F1F"/>
              </a:solidFill>
            </a:endParaRPr>
          </a:p>
        </p:txBody>
      </p:sp>
      <p:sp>
        <p:nvSpPr>
          <p:cNvPr id="162" name="Google Shape;162;p19"/>
          <p:cNvSpPr txBox="1"/>
          <p:nvPr/>
        </p:nvSpPr>
        <p:spPr>
          <a:xfrm>
            <a:off x="2619250" y="2980963"/>
            <a:ext cx="1641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900">
                <a:solidFill>
                  <a:srgbClr val="1F1F1F"/>
                </a:solidFill>
              </a:rPr>
              <a:t>RAG</a:t>
            </a:r>
            <a:endParaRPr b="1" sz="900">
              <a:solidFill>
                <a:srgbClr val="1F1F1F"/>
              </a:solidFill>
            </a:endParaRPr>
          </a:p>
          <a:p>
            <a:pPr indent="0" lvl="0" marL="0" rtl="0" algn="ctr">
              <a:spcBef>
                <a:spcPts val="0"/>
              </a:spcBef>
              <a:spcAft>
                <a:spcPts val="0"/>
              </a:spcAft>
              <a:buNone/>
            </a:pPr>
            <a:r>
              <a:rPr lang="en-GB" sz="900">
                <a:solidFill>
                  <a:srgbClr val="1F1F1F"/>
                </a:solidFill>
                <a:highlight>
                  <a:schemeClr val="lt1"/>
                </a:highlight>
              </a:rPr>
              <a:t>Retrieve relevant facts and indicators from the vector database</a:t>
            </a:r>
            <a:endParaRPr sz="900">
              <a:solidFill>
                <a:srgbClr val="1F1F1F"/>
              </a:solidFill>
              <a:highlight>
                <a:schemeClr val="lt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0"/>
          <p:cNvSpPr txBox="1"/>
          <p:nvPr>
            <p:ph type="title"/>
          </p:nvPr>
        </p:nvSpPr>
        <p:spPr>
          <a:xfrm>
            <a:off x="296450" y="217600"/>
            <a:ext cx="164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Dataset</a:t>
            </a:r>
            <a:endParaRPr b="1">
              <a:solidFill>
                <a:srgbClr val="1D2E4E"/>
              </a:solidFill>
            </a:endParaRPr>
          </a:p>
        </p:txBody>
      </p:sp>
      <p:sp>
        <p:nvSpPr>
          <p:cNvPr id="168" name="Google Shape;168;p20"/>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9" name="Google Shape;169;p20"/>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170" name="Google Shape;170;p20" title="analytics.png"/>
          <p:cNvPicPr preferRelativeResize="0"/>
          <p:nvPr/>
        </p:nvPicPr>
        <p:blipFill>
          <a:blip r:embed="rId4">
            <a:alphaModFix/>
          </a:blip>
          <a:stretch>
            <a:fillRect/>
          </a:stretch>
        </p:blipFill>
        <p:spPr>
          <a:xfrm>
            <a:off x="6854625" y="1352750"/>
            <a:ext cx="641149" cy="641149"/>
          </a:xfrm>
          <a:prstGeom prst="rect">
            <a:avLst/>
          </a:prstGeom>
          <a:noFill/>
          <a:ln>
            <a:noFill/>
          </a:ln>
        </p:spPr>
      </p:pic>
      <p:pic>
        <p:nvPicPr>
          <p:cNvPr id="171" name="Google Shape;171;p20" title="ancestors.png"/>
          <p:cNvPicPr preferRelativeResize="0"/>
          <p:nvPr/>
        </p:nvPicPr>
        <p:blipFill>
          <a:blip r:embed="rId5">
            <a:alphaModFix/>
          </a:blip>
          <a:stretch>
            <a:fillRect/>
          </a:stretch>
        </p:blipFill>
        <p:spPr>
          <a:xfrm>
            <a:off x="1300200" y="1352750"/>
            <a:ext cx="641149" cy="641149"/>
          </a:xfrm>
          <a:prstGeom prst="rect">
            <a:avLst/>
          </a:prstGeom>
          <a:noFill/>
          <a:ln>
            <a:noFill/>
          </a:ln>
        </p:spPr>
      </p:pic>
      <p:pic>
        <p:nvPicPr>
          <p:cNvPr id="172" name="Google Shape;172;p20" title="data-structure.png"/>
          <p:cNvPicPr preferRelativeResize="0"/>
          <p:nvPr/>
        </p:nvPicPr>
        <p:blipFill>
          <a:blip r:embed="rId6">
            <a:alphaModFix/>
          </a:blip>
          <a:stretch>
            <a:fillRect/>
          </a:stretch>
        </p:blipFill>
        <p:spPr>
          <a:xfrm>
            <a:off x="3975650" y="1352750"/>
            <a:ext cx="641149" cy="641149"/>
          </a:xfrm>
          <a:prstGeom prst="rect">
            <a:avLst/>
          </a:prstGeom>
          <a:noFill/>
          <a:ln>
            <a:noFill/>
          </a:ln>
        </p:spPr>
      </p:pic>
      <p:sp>
        <p:nvSpPr>
          <p:cNvPr id="173" name="Google Shape;173;p20"/>
          <p:cNvSpPr/>
          <p:nvPr/>
        </p:nvSpPr>
        <p:spPr>
          <a:xfrm>
            <a:off x="348550" y="2512925"/>
            <a:ext cx="2830800" cy="1320900"/>
          </a:xfrm>
          <a:prstGeom prst="round2SameRect">
            <a:avLst>
              <a:gd fmla="val 0" name="adj1"/>
              <a:gd fmla="val 14216"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74" name="Google Shape;174;p20"/>
          <p:cNvSpPr/>
          <p:nvPr/>
        </p:nvSpPr>
        <p:spPr>
          <a:xfrm>
            <a:off x="348525" y="2296025"/>
            <a:ext cx="2830800" cy="400200"/>
          </a:xfrm>
          <a:prstGeom prst="roundRect">
            <a:avLst>
              <a:gd fmla="val 50000" name="adj"/>
            </a:avLst>
          </a:prstGeom>
          <a:solidFill>
            <a:srgbClr val="1D2E4E"/>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b="1" sz="1000">
              <a:solidFill>
                <a:schemeClr val="dk2"/>
              </a:solidFill>
              <a:latin typeface="Nunito Sans"/>
              <a:ea typeface="Nunito Sans"/>
              <a:cs typeface="Nunito Sans"/>
              <a:sym typeface="Nunito Sans"/>
            </a:endParaRPr>
          </a:p>
        </p:txBody>
      </p:sp>
      <p:sp>
        <p:nvSpPr>
          <p:cNvPr id="175" name="Google Shape;175;p20"/>
          <p:cNvSpPr txBox="1"/>
          <p:nvPr>
            <p:ph idx="4294967295" type="subTitle"/>
          </p:nvPr>
        </p:nvSpPr>
        <p:spPr>
          <a:xfrm>
            <a:off x="444575" y="2296013"/>
            <a:ext cx="2834700" cy="400200"/>
          </a:xfrm>
          <a:prstGeom prst="rect">
            <a:avLst/>
          </a:prstGeom>
          <a:noFill/>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b="1" i="1" lang="en-GB" sz="1600">
                <a:solidFill>
                  <a:schemeClr val="lt1"/>
                </a:solidFill>
              </a:rPr>
              <a:t>Source &amp; Scale</a:t>
            </a:r>
            <a:endParaRPr>
              <a:solidFill>
                <a:schemeClr val="lt1"/>
              </a:solidFill>
            </a:endParaRPr>
          </a:p>
        </p:txBody>
      </p:sp>
      <p:sp>
        <p:nvSpPr>
          <p:cNvPr id="176" name="Google Shape;176;p20"/>
          <p:cNvSpPr txBox="1"/>
          <p:nvPr>
            <p:ph idx="4294967295" type="body"/>
          </p:nvPr>
        </p:nvSpPr>
        <p:spPr>
          <a:xfrm>
            <a:off x="348525" y="2737248"/>
            <a:ext cx="2834700" cy="722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666666"/>
              </a:buClr>
              <a:buSzPts val="1000"/>
              <a:buChar char="●"/>
            </a:pPr>
            <a:r>
              <a:rPr lang="en-GB" sz="1000">
                <a:solidFill>
                  <a:srgbClr val="666666"/>
                </a:solidFill>
              </a:rPr>
              <a:t>Kantar France 2023</a:t>
            </a:r>
            <a:endParaRPr sz="1000">
              <a:solidFill>
                <a:srgbClr val="666666"/>
              </a:solidFill>
            </a:endParaRPr>
          </a:p>
          <a:p>
            <a:pPr indent="-292100" lvl="0" marL="457200" rtl="0" algn="l">
              <a:spcBef>
                <a:spcPts val="0"/>
              </a:spcBef>
              <a:spcAft>
                <a:spcPts val="0"/>
              </a:spcAft>
              <a:buClr>
                <a:srgbClr val="666666"/>
              </a:buClr>
              <a:buSzPts val="1000"/>
              <a:buChar char="●"/>
            </a:pPr>
            <a:r>
              <a:rPr lang="en-GB" sz="1000">
                <a:solidFill>
                  <a:srgbClr val="666666"/>
                </a:solidFill>
              </a:rPr>
              <a:t>4,001 Respondents</a:t>
            </a:r>
            <a:endParaRPr sz="1000">
              <a:solidFill>
                <a:srgbClr val="666666"/>
              </a:solidFill>
            </a:endParaRPr>
          </a:p>
          <a:p>
            <a:pPr indent="-292100" lvl="0" marL="457200" rtl="0" algn="l">
              <a:spcBef>
                <a:spcPts val="0"/>
              </a:spcBef>
              <a:spcAft>
                <a:spcPts val="0"/>
              </a:spcAft>
              <a:buClr>
                <a:srgbClr val="666666"/>
              </a:buClr>
              <a:buSzPts val="1000"/>
              <a:buChar char="●"/>
            </a:pPr>
            <a:r>
              <a:rPr lang="en-GB" sz="1000">
                <a:solidFill>
                  <a:srgbClr val="666666"/>
                </a:solidFill>
              </a:rPr>
              <a:t>9 consumer segments</a:t>
            </a:r>
            <a:endParaRPr sz="1000">
              <a:solidFill>
                <a:srgbClr val="666666"/>
              </a:solidFill>
            </a:endParaRPr>
          </a:p>
          <a:p>
            <a:pPr indent="-292100" lvl="0" marL="457200" rtl="0" algn="l">
              <a:spcBef>
                <a:spcPts val="0"/>
              </a:spcBef>
              <a:spcAft>
                <a:spcPts val="0"/>
              </a:spcAft>
              <a:buClr>
                <a:srgbClr val="666666"/>
              </a:buClr>
              <a:buSzPts val="1000"/>
              <a:buChar char="●"/>
            </a:pPr>
            <a:r>
              <a:rPr lang="en-GB" sz="1000">
                <a:solidFill>
                  <a:srgbClr val="666666"/>
                </a:solidFill>
              </a:rPr>
              <a:t>Rich qualitative + quantitative data</a:t>
            </a:r>
            <a:endParaRPr sz="1000"/>
          </a:p>
        </p:txBody>
      </p:sp>
      <p:sp>
        <p:nvSpPr>
          <p:cNvPr id="177" name="Google Shape;177;p20"/>
          <p:cNvSpPr/>
          <p:nvPr/>
        </p:nvSpPr>
        <p:spPr>
          <a:xfrm>
            <a:off x="3249300" y="2512925"/>
            <a:ext cx="2830800" cy="1320900"/>
          </a:xfrm>
          <a:prstGeom prst="round2SameRect">
            <a:avLst>
              <a:gd fmla="val 0" name="adj1"/>
              <a:gd fmla="val 14216"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78" name="Google Shape;178;p20"/>
          <p:cNvSpPr/>
          <p:nvPr/>
        </p:nvSpPr>
        <p:spPr>
          <a:xfrm>
            <a:off x="3249275" y="2296025"/>
            <a:ext cx="2830800" cy="400200"/>
          </a:xfrm>
          <a:prstGeom prst="roundRect">
            <a:avLst>
              <a:gd fmla="val 50000" name="adj"/>
            </a:avLst>
          </a:prstGeom>
          <a:solidFill>
            <a:srgbClr val="1D2E4E"/>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b="1" sz="1000">
              <a:solidFill>
                <a:schemeClr val="dk2"/>
              </a:solidFill>
              <a:latin typeface="Nunito Sans"/>
              <a:ea typeface="Nunito Sans"/>
              <a:cs typeface="Nunito Sans"/>
              <a:sym typeface="Nunito Sans"/>
            </a:endParaRPr>
          </a:p>
        </p:txBody>
      </p:sp>
      <p:sp>
        <p:nvSpPr>
          <p:cNvPr id="179" name="Google Shape;179;p20"/>
          <p:cNvSpPr txBox="1"/>
          <p:nvPr>
            <p:ph idx="4294967295" type="subTitle"/>
          </p:nvPr>
        </p:nvSpPr>
        <p:spPr>
          <a:xfrm>
            <a:off x="3345325" y="2296013"/>
            <a:ext cx="2834700" cy="400200"/>
          </a:xfrm>
          <a:prstGeom prst="rect">
            <a:avLst/>
          </a:prstGeom>
          <a:noFill/>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b="1" i="1" lang="en-GB" sz="1600">
                <a:solidFill>
                  <a:schemeClr val="lt1"/>
                </a:solidFill>
              </a:rPr>
              <a:t>Data Structure</a:t>
            </a:r>
            <a:endParaRPr>
              <a:solidFill>
                <a:schemeClr val="lt1"/>
              </a:solidFill>
            </a:endParaRPr>
          </a:p>
        </p:txBody>
      </p:sp>
      <p:sp>
        <p:nvSpPr>
          <p:cNvPr id="180" name="Google Shape;180;p20"/>
          <p:cNvSpPr txBox="1"/>
          <p:nvPr>
            <p:ph idx="4294967295" type="body"/>
          </p:nvPr>
        </p:nvSpPr>
        <p:spPr>
          <a:xfrm>
            <a:off x="3249275" y="2737250"/>
            <a:ext cx="2930700" cy="722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666666"/>
              </a:buClr>
              <a:buSzPts val="1000"/>
              <a:buChar char="●"/>
            </a:pPr>
            <a:r>
              <a:rPr lang="en-GB" sz="1000">
                <a:solidFill>
                  <a:srgbClr val="666666"/>
                </a:solidFill>
              </a:rPr>
              <a:t>Multi-modal composition </a:t>
            </a:r>
            <a:endParaRPr sz="1000">
              <a:solidFill>
                <a:srgbClr val="666666"/>
              </a:solidFill>
            </a:endParaRPr>
          </a:p>
          <a:p>
            <a:pPr indent="-292100" lvl="0" marL="457200" rtl="0" algn="l">
              <a:spcBef>
                <a:spcPts val="0"/>
              </a:spcBef>
              <a:spcAft>
                <a:spcPts val="0"/>
              </a:spcAft>
              <a:buClr>
                <a:srgbClr val="666666"/>
              </a:buClr>
              <a:buSzPts val="1000"/>
              <a:buChar char="●"/>
            </a:pPr>
            <a:r>
              <a:rPr lang="en-GB" sz="1000">
                <a:solidFill>
                  <a:srgbClr val="666666"/>
                </a:solidFill>
              </a:rPr>
              <a:t>Inconsistent layouts across segments</a:t>
            </a:r>
            <a:endParaRPr sz="1000">
              <a:solidFill>
                <a:srgbClr val="666666"/>
              </a:solidFill>
            </a:endParaRPr>
          </a:p>
          <a:p>
            <a:pPr indent="-292100" lvl="0" marL="457200" rtl="0" algn="l">
              <a:spcBef>
                <a:spcPts val="0"/>
              </a:spcBef>
              <a:spcAft>
                <a:spcPts val="0"/>
              </a:spcAft>
              <a:buClr>
                <a:srgbClr val="666666"/>
              </a:buClr>
              <a:buSzPts val="1000"/>
              <a:buChar char="●"/>
            </a:pPr>
            <a:r>
              <a:rPr lang="en-GB" sz="1000">
                <a:solidFill>
                  <a:srgbClr val="666666"/>
                </a:solidFill>
              </a:rPr>
              <a:t>Mixed granularity</a:t>
            </a:r>
            <a:endParaRPr sz="1000">
              <a:solidFill>
                <a:srgbClr val="666666"/>
              </a:solidFill>
            </a:endParaRPr>
          </a:p>
          <a:p>
            <a:pPr indent="-292100" lvl="0" marL="457200" rtl="0" algn="l">
              <a:spcBef>
                <a:spcPts val="0"/>
              </a:spcBef>
              <a:spcAft>
                <a:spcPts val="0"/>
              </a:spcAft>
              <a:buClr>
                <a:srgbClr val="666666"/>
              </a:buClr>
              <a:buSzPts val="1000"/>
              <a:buChar char="●"/>
            </a:pPr>
            <a:r>
              <a:rPr lang="en-GB" sz="1000">
                <a:solidFill>
                  <a:srgbClr val="666666"/>
                </a:solidFill>
              </a:rPr>
              <a:t>No unified or machine-readable format</a:t>
            </a:r>
            <a:endParaRPr sz="1000">
              <a:solidFill>
                <a:srgbClr val="666666"/>
              </a:solidFill>
            </a:endParaRPr>
          </a:p>
        </p:txBody>
      </p:sp>
      <p:sp>
        <p:nvSpPr>
          <p:cNvPr id="181" name="Google Shape;181;p20"/>
          <p:cNvSpPr/>
          <p:nvPr/>
        </p:nvSpPr>
        <p:spPr>
          <a:xfrm>
            <a:off x="6146200" y="2512925"/>
            <a:ext cx="2830800" cy="1320900"/>
          </a:xfrm>
          <a:prstGeom prst="round2SameRect">
            <a:avLst>
              <a:gd fmla="val 0" name="adj1"/>
              <a:gd fmla="val 14216"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82" name="Google Shape;182;p20"/>
          <p:cNvSpPr/>
          <p:nvPr/>
        </p:nvSpPr>
        <p:spPr>
          <a:xfrm>
            <a:off x="6146175" y="2296025"/>
            <a:ext cx="2830800" cy="400200"/>
          </a:xfrm>
          <a:prstGeom prst="roundRect">
            <a:avLst>
              <a:gd fmla="val 50000" name="adj"/>
            </a:avLst>
          </a:prstGeom>
          <a:solidFill>
            <a:srgbClr val="1D2E4E"/>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b="1" sz="1000">
              <a:solidFill>
                <a:schemeClr val="dk2"/>
              </a:solidFill>
              <a:latin typeface="Nunito Sans"/>
              <a:ea typeface="Nunito Sans"/>
              <a:cs typeface="Nunito Sans"/>
              <a:sym typeface="Nunito Sans"/>
            </a:endParaRPr>
          </a:p>
        </p:txBody>
      </p:sp>
      <p:sp>
        <p:nvSpPr>
          <p:cNvPr id="183" name="Google Shape;183;p20"/>
          <p:cNvSpPr txBox="1"/>
          <p:nvPr>
            <p:ph idx="4294967295" type="subTitle"/>
          </p:nvPr>
        </p:nvSpPr>
        <p:spPr>
          <a:xfrm>
            <a:off x="6242225" y="2296013"/>
            <a:ext cx="2834700" cy="400200"/>
          </a:xfrm>
          <a:prstGeom prst="rect">
            <a:avLst/>
          </a:prstGeom>
          <a:noFill/>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b="1" i="1" lang="en-GB" sz="1600">
                <a:solidFill>
                  <a:schemeClr val="lt1"/>
                </a:solidFill>
              </a:rPr>
              <a:t>Key Dimensions</a:t>
            </a:r>
            <a:endParaRPr>
              <a:solidFill>
                <a:schemeClr val="lt1"/>
              </a:solidFill>
            </a:endParaRPr>
          </a:p>
        </p:txBody>
      </p:sp>
      <p:sp>
        <p:nvSpPr>
          <p:cNvPr id="184" name="Google Shape;184;p20"/>
          <p:cNvSpPr txBox="1"/>
          <p:nvPr>
            <p:ph idx="4294967295" type="body"/>
          </p:nvPr>
        </p:nvSpPr>
        <p:spPr>
          <a:xfrm>
            <a:off x="6146175" y="2644400"/>
            <a:ext cx="2930700" cy="907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666666"/>
              </a:buClr>
              <a:buSzPts val="1000"/>
              <a:buChar char="●"/>
            </a:pPr>
            <a:r>
              <a:rPr lang="en-GB" sz="1000">
                <a:solidFill>
                  <a:srgbClr val="666666"/>
                </a:solidFill>
              </a:rPr>
              <a:t>Demographics </a:t>
            </a:r>
            <a:endParaRPr sz="1000">
              <a:solidFill>
                <a:srgbClr val="666666"/>
              </a:solidFill>
            </a:endParaRPr>
          </a:p>
          <a:p>
            <a:pPr indent="-292100" lvl="0" marL="457200" rtl="0" algn="l">
              <a:spcBef>
                <a:spcPts val="0"/>
              </a:spcBef>
              <a:spcAft>
                <a:spcPts val="0"/>
              </a:spcAft>
              <a:buClr>
                <a:srgbClr val="666666"/>
              </a:buClr>
              <a:buSzPts val="1000"/>
              <a:buChar char="●"/>
            </a:pPr>
            <a:r>
              <a:rPr lang="en-GB" sz="1000">
                <a:solidFill>
                  <a:srgbClr val="666666"/>
                </a:solidFill>
              </a:rPr>
              <a:t>Psychographics</a:t>
            </a:r>
            <a:endParaRPr sz="1000">
              <a:solidFill>
                <a:srgbClr val="666666"/>
              </a:solidFill>
            </a:endParaRPr>
          </a:p>
          <a:p>
            <a:pPr indent="-292100" lvl="0" marL="457200" rtl="0" algn="l">
              <a:spcBef>
                <a:spcPts val="0"/>
              </a:spcBef>
              <a:spcAft>
                <a:spcPts val="0"/>
              </a:spcAft>
              <a:buClr>
                <a:srgbClr val="666666"/>
              </a:buClr>
              <a:buSzPts val="1000"/>
              <a:buChar char="●"/>
            </a:pPr>
            <a:r>
              <a:rPr lang="en-GB" sz="1000">
                <a:solidFill>
                  <a:srgbClr val="666666"/>
                </a:solidFill>
              </a:rPr>
              <a:t>Coffee attitudes </a:t>
            </a:r>
            <a:endParaRPr sz="1000">
              <a:solidFill>
                <a:srgbClr val="666666"/>
              </a:solidFill>
            </a:endParaRPr>
          </a:p>
          <a:p>
            <a:pPr indent="-292100" lvl="0" marL="457200" rtl="0" algn="l">
              <a:spcBef>
                <a:spcPts val="0"/>
              </a:spcBef>
              <a:spcAft>
                <a:spcPts val="0"/>
              </a:spcAft>
              <a:buClr>
                <a:srgbClr val="666666"/>
              </a:buClr>
              <a:buSzPts val="1000"/>
              <a:buChar char="●"/>
            </a:pPr>
            <a:r>
              <a:rPr lang="en-GB" sz="1000">
                <a:solidFill>
                  <a:srgbClr val="666666"/>
                </a:solidFill>
              </a:rPr>
              <a:t>Consumption behaviours</a:t>
            </a:r>
            <a:endParaRPr sz="1000">
              <a:solidFill>
                <a:srgbClr val="666666"/>
              </a:solidFill>
            </a:endParaRPr>
          </a:p>
          <a:p>
            <a:pPr indent="-292100" lvl="0" marL="457200" rtl="0" algn="l">
              <a:spcBef>
                <a:spcPts val="0"/>
              </a:spcBef>
              <a:spcAft>
                <a:spcPts val="0"/>
              </a:spcAft>
              <a:buClr>
                <a:srgbClr val="666666"/>
              </a:buClr>
              <a:buSzPts val="1000"/>
              <a:buChar char="●"/>
            </a:pPr>
            <a:r>
              <a:rPr lang="en-GB" sz="1000">
                <a:solidFill>
                  <a:srgbClr val="666666"/>
                </a:solidFill>
              </a:rPr>
              <a:t>Brand perception &amp; sustainability attitudes</a:t>
            </a:r>
            <a:endParaRPr sz="1000">
              <a:solidFill>
                <a:srgbClr val="66666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295775" y="212975"/>
            <a:ext cx="345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rgbClr val="1D2E4E"/>
                </a:solidFill>
              </a:rPr>
              <a:t>Functional Diagram</a:t>
            </a:r>
            <a:endParaRPr b="1" sz="2500">
              <a:solidFill>
                <a:srgbClr val="1D2E4E"/>
              </a:solidFill>
            </a:endParaRPr>
          </a:p>
          <a:p>
            <a:pPr indent="0" lvl="0" marL="0" rtl="0" algn="l">
              <a:spcBef>
                <a:spcPts val="0"/>
              </a:spcBef>
              <a:spcAft>
                <a:spcPts val="0"/>
              </a:spcAft>
              <a:buNone/>
            </a:pPr>
            <a:r>
              <a:t/>
            </a:r>
            <a:endParaRPr b="1" sz="2500">
              <a:solidFill>
                <a:srgbClr val="1D2E4E"/>
              </a:solidFill>
            </a:endParaRPr>
          </a:p>
        </p:txBody>
      </p:sp>
      <p:sp>
        <p:nvSpPr>
          <p:cNvPr id="190" name="Google Shape;190;p21"/>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21"/>
          <p:cNvSpPr/>
          <p:nvPr/>
        </p:nvSpPr>
        <p:spPr>
          <a:xfrm>
            <a:off x="909638" y="1882524"/>
            <a:ext cx="1009800" cy="647100"/>
          </a:xfrm>
          <a:prstGeom prst="parallelogram">
            <a:avLst>
              <a:gd fmla="val 25000"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Query</a:t>
            </a:r>
            <a:endParaRPr b="1" sz="945"/>
          </a:p>
        </p:txBody>
      </p:sp>
      <p:sp>
        <p:nvSpPr>
          <p:cNvPr id="192" name="Google Shape;192;p21"/>
          <p:cNvSpPr/>
          <p:nvPr/>
        </p:nvSpPr>
        <p:spPr>
          <a:xfrm>
            <a:off x="2489539" y="1882512"/>
            <a:ext cx="1155000" cy="647100"/>
          </a:xfrm>
          <a:prstGeom prst="roundRect">
            <a:avLst>
              <a:gd fmla="val 16667" name="adj"/>
            </a:avLst>
          </a:prstGeom>
          <a:solidFill>
            <a:srgbClr val="C9DAF8"/>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Orchestrator</a:t>
            </a:r>
            <a:endParaRPr b="1" sz="945"/>
          </a:p>
        </p:txBody>
      </p:sp>
      <p:sp>
        <p:nvSpPr>
          <p:cNvPr id="193" name="Google Shape;193;p21"/>
          <p:cNvSpPr/>
          <p:nvPr/>
        </p:nvSpPr>
        <p:spPr>
          <a:xfrm>
            <a:off x="2489539" y="848900"/>
            <a:ext cx="1155000" cy="588900"/>
          </a:xfrm>
          <a:prstGeom prst="roundRect">
            <a:avLst>
              <a:gd fmla="val 16667"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solidFill>
                  <a:schemeClr val="dk1"/>
                </a:solidFill>
              </a:rPr>
              <a:t>Memory</a:t>
            </a:r>
            <a:endParaRPr b="1" sz="945"/>
          </a:p>
        </p:txBody>
      </p:sp>
      <p:sp>
        <p:nvSpPr>
          <p:cNvPr id="194" name="Google Shape;194;p21"/>
          <p:cNvSpPr/>
          <p:nvPr/>
        </p:nvSpPr>
        <p:spPr>
          <a:xfrm>
            <a:off x="4214695" y="1882524"/>
            <a:ext cx="1155000" cy="647100"/>
          </a:xfrm>
          <a:prstGeom prst="roundRect">
            <a:avLst>
              <a:gd fmla="val 16667"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solidFill>
                  <a:schemeClr val="dk1"/>
                </a:solidFill>
              </a:rPr>
              <a:t>Prompt Builder</a:t>
            </a:r>
            <a:endParaRPr b="1" sz="945"/>
          </a:p>
        </p:txBody>
      </p:sp>
      <p:sp>
        <p:nvSpPr>
          <p:cNvPr id="195" name="Google Shape;195;p21"/>
          <p:cNvSpPr/>
          <p:nvPr/>
        </p:nvSpPr>
        <p:spPr>
          <a:xfrm>
            <a:off x="5822991" y="1882524"/>
            <a:ext cx="1155000" cy="647100"/>
          </a:xfrm>
          <a:prstGeom prst="roundRect">
            <a:avLst>
              <a:gd fmla="val 16667" name="adj"/>
            </a:avLst>
          </a:prstGeom>
          <a:solidFill>
            <a:srgbClr val="C9DAF8"/>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solidFill>
                  <a:schemeClr val="dk1"/>
                </a:solidFill>
              </a:rPr>
              <a:t>LLM</a:t>
            </a:r>
            <a:endParaRPr b="1" sz="945"/>
          </a:p>
        </p:txBody>
      </p:sp>
      <p:sp>
        <p:nvSpPr>
          <p:cNvPr id="196" name="Google Shape;196;p21"/>
          <p:cNvSpPr/>
          <p:nvPr/>
        </p:nvSpPr>
        <p:spPr>
          <a:xfrm>
            <a:off x="7431286" y="1882536"/>
            <a:ext cx="1098600" cy="647100"/>
          </a:xfrm>
          <a:prstGeom prst="parallelogram">
            <a:avLst>
              <a:gd fmla="val 25000"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Response</a:t>
            </a:r>
            <a:endParaRPr b="1" sz="945"/>
          </a:p>
        </p:txBody>
      </p:sp>
      <p:cxnSp>
        <p:nvCxnSpPr>
          <p:cNvPr id="197" name="Google Shape;197;p21"/>
          <p:cNvCxnSpPr>
            <a:stCxn id="191" idx="2"/>
            <a:endCxn id="192" idx="1"/>
          </p:cNvCxnSpPr>
          <p:nvPr/>
        </p:nvCxnSpPr>
        <p:spPr>
          <a:xfrm>
            <a:off x="1838550" y="2206074"/>
            <a:ext cx="651000" cy="0"/>
          </a:xfrm>
          <a:prstGeom prst="straightConnector1">
            <a:avLst/>
          </a:prstGeom>
          <a:noFill/>
          <a:ln cap="flat" cmpd="sng" w="9000">
            <a:solidFill>
              <a:schemeClr val="dk2"/>
            </a:solidFill>
            <a:prstDash val="solid"/>
            <a:round/>
            <a:headEnd len="med" w="med" type="none"/>
            <a:tailEnd len="med" w="med" type="triangle"/>
          </a:ln>
        </p:spPr>
      </p:cxnSp>
      <p:cxnSp>
        <p:nvCxnSpPr>
          <p:cNvPr id="198" name="Google Shape;198;p21"/>
          <p:cNvCxnSpPr>
            <a:stCxn id="192" idx="3"/>
            <a:endCxn id="194" idx="1"/>
          </p:cNvCxnSpPr>
          <p:nvPr/>
        </p:nvCxnSpPr>
        <p:spPr>
          <a:xfrm>
            <a:off x="3644539" y="2206062"/>
            <a:ext cx="570300" cy="0"/>
          </a:xfrm>
          <a:prstGeom prst="straightConnector1">
            <a:avLst/>
          </a:prstGeom>
          <a:noFill/>
          <a:ln cap="flat" cmpd="sng" w="9000">
            <a:solidFill>
              <a:schemeClr val="dk2"/>
            </a:solidFill>
            <a:prstDash val="solid"/>
            <a:round/>
            <a:headEnd len="med" w="med" type="none"/>
            <a:tailEnd len="med" w="med" type="triangle"/>
          </a:ln>
        </p:spPr>
      </p:cxnSp>
      <p:cxnSp>
        <p:nvCxnSpPr>
          <p:cNvPr id="199" name="Google Shape;199;p21"/>
          <p:cNvCxnSpPr>
            <a:stCxn id="194" idx="3"/>
            <a:endCxn id="195" idx="1"/>
          </p:cNvCxnSpPr>
          <p:nvPr/>
        </p:nvCxnSpPr>
        <p:spPr>
          <a:xfrm>
            <a:off x="5369695" y="2206074"/>
            <a:ext cx="453300" cy="0"/>
          </a:xfrm>
          <a:prstGeom prst="straightConnector1">
            <a:avLst/>
          </a:prstGeom>
          <a:noFill/>
          <a:ln cap="flat" cmpd="sng" w="9000">
            <a:solidFill>
              <a:schemeClr val="dk2"/>
            </a:solidFill>
            <a:prstDash val="solid"/>
            <a:round/>
            <a:headEnd len="med" w="med" type="none"/>
            <a:tailEnd len="med" w="med" type="triangle"/>
          </a:ln>
        </p:spPr>
      </p:cxnSp>
      <p:cxnSp>
        <p:nvCxnSpPr>
          <p:cNvPr id="200" name="Google Shape;200;p21"/>
          <p:cNvCxnSpPr>
            <a:stCxn id="195" idx="3"/>
            <a:endCxn id="196" idx="5"/>
          </p:cNvCxnSpPr>
          <p:nvPr/>
        </p:nvCxnSpPr>
        <p:spPr>
          <a:xfrm>
            <a:off x="6977991" y="2206074"/>
            <a:ext cx="534300" cy="0"/>
          </a:xfrm>
          <a:prstGeom prst="straightConnector1">
            <a:avLst/>
          </a:prstGeom>
          <a:noFill/>
          <a:ln cap="flat" cmpd="sng" w="9000">
            <a:solidFill>
              <a:schemeClr val="dk2"/>
            </a:solidFill>
            <a:prstDash val="solid"/>
            <a:round/>
            <a:headEnd len="med" w="med" type="none"/>
            <a:tailEnd len="med" w="med" type="triangle"/>
          </a:ln>
        </p:spPr>
      </p:cxnSp>
      <p:cxnSp>
        <p:nvCxnSpPr>
          <p:cNvPr id="201" name="Google Shape;201;p21"/>
          <p:cNvCxnSpPr>
            <a:stCxn id="193" idx="2"/>
            <a:endCxn id="192" idx="0"/>
          </p:cNvCxnSpPr>
          <p:nvPr/>
        </p:nvCxnSpPr>
        <p:spPr>
          <a:xfrm>
            <a:off x="3067039" y="1437800"/>
            <a:ext cx="0" cy="444600"/>
          </a:xfrm>
          <a:prstGeom prst="straightConnector1">
            <a:avLst/>
          </a:prstGeom>
          <a:noFill/>
          <a:ln cap="flat" cmpd="sng" w="9000">
            <a:solidFill>
              <a:schemeClr val="dk2"/>
            </a:solidFill>
            <a:prstDash val="solid"/>
            <a:round/>
            <a:headEnd len="med" w="med" type="triangle"/>
            <a:tailEnd len="med" w="med" type="triangle"/>
          </a:ln>
        </p:spPr>
      </p:cxnSp>
      <p:cxnSp>
        <p:nvCxnSpPr>
          <p:cNvPr id="202" name="Google Shape;202;p21"/>
          <p:cNvCxnSpPr>
            <a:stCxn id="196" idx="1"/>
            <a:endCxn id="193" idx="3"/>
          </p:cNvCxnSpPr>
          <p:nvPr/>
        </p:nvCxnSpPr>
        <p:spPr>
          <a:xfrm flipH="1" rot="5400000">
            <a:off x="5483423" y="-695514"/>
            <a:ext cx="739200" cy="4416900"/>
          </a:xfrm>
          <a:prstGeom prst="bentConnector2">
            <a:avLst/>
          </a:prstGeom>
          <a:noFill/>
          <a:ln cap="flat" cmpd="sng" w="9000">
            <a:solidFill>
              <a:schemeClr val="dk2"/>
            </a:solidFill>
            <a:prstDash val="dash"/>
            <a:round/>
            <a:headEnd len="med" w="med" type="none"/>
            <a:tailEnd len="med" w="med" type="triangle"/>
          </a:ln>
        </p:spPr>
      </p:cxnSp>
      <p:sp>
        <p:nvSpPr>
          <p:cNvPr id="203" name="Google Shape;203;p21"/>
          <p:cNvSpPr/>
          <p:nvPr/>
        </p:nvSpPr>
        <p:spPr>
          <a:xfrm>
            <a:off x="729075" y="3796341"/>
            <a:ext cx="1009692" cy="588924"/>
          </a:xfrm>
          <a:prstGeom prst="flowChartMultidocument">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Dataset</a:t>
            </a:r>
            <a:endParaRPr b="1" sz="945"/>
          </a:p>
        </p:txBody>
      </p:sp>
      <p:pic>
        <p:nvPicPr>
          <p:cNvPr id="204" name="Google Shape;204;p21" title="pdf-file-format (1).png"/>
          <p:cNvPicPr preferRelativeResize="0"/>
          <p:nvPr/>
        </p:nvPicPr>
        <p:blipFill>
          <a:blip r:embed="rId3">
            <a:alphaModFix/>
          </a:blip>
          <a:stretch>
            <a:fillRect/>
          </a:stretch>
        </p:blipFill>
        <p:spPr>
          <a:xfrm>
            <a:off x="1504206" y="3793358"/>
            <a:ext cx="228046" cy="218248"/>
          </a:xfrm>
          <a:prstGeom prst="rect">
            <a:avLst/>
          </a:prstGeom>
          <a:noFill/>
          <a:ln>
            <a:noFill/>
          </a:ln>
        </p:spPr>
      </p:pic>
      <p:pic>
        <p:nvPicPr>
          <p:cNvPr id="205" name="Google Shape;205;p21" title="work-process.png"/>
          <p:cNvPicPr preferRelativeResize="0"/>
          <p:nvPr/>
        </p:nvPicPr>
        <p:blipFill>
          <a:blip r:embed="rId4">
            <a:alphaModFix/>
          </a:blip>
          <a:stretch>
            <a:fillRect/>
          </a:stretch>
        </p:blipFill>
        <p:spPr>
          <a:xfrm>
            <a:off x="3479463" y="1834756"/>
            <a:ext cx="228046" cy="228046"/>
          </a:xfrm>
          <a:prstGeom prst="rect">
            <a:avLst/>
          </a:prstGeom>
          <a:noFill/>
          <a:ln>
            <a:noFill/>
          </a:ln>
        </p:spPr>
      </p:pic>
      <p:pic>
        <p:nvPicPr>
          <p:cNvPr id="206" name="Google Shape;206;p21" title="creativity.png"/>
          <p:cNvPicPr preferRelativeResize="0"/>
          <p:nvPr/>
        </p:nvPicPr>
        <p:blipFill>
          <a:blip r:embed="rId5">
            <a:alphaModFix/>
          </a:blip>
          <a:stretch>
            <a:fillRect/>
          </a:stretch>
        </p:blipFill>
        <p:spPr>
          <a:xfrm>
            <a:off x="6854358" y="1834756"/>
            <a:ext cx="228046" cy="228046"/>
          </a:xfrm>
          <a:prstGeom prst="rect">
            <a:avLst/>
          </a:prstGeom>
          <a:noFill/>
          <a:ln>
            <a:noFill/>
          </a:ln>
        </p:spPr>
      </p:pic>
      <p:cxnSp>
        <p:nvCxnSpPr>
          <p:cNvPr id="207" name="Google Shape;207;p21"/>
          <p:cNvCxnSpPr/>
          <p:nvPr/>
        </p:nvCxnSpPr>
        <p:spPr>
          <a:xfrm>
            <a:off x="404825" y="3032125"/>
            <a:ext cx="8257200" cy="2700"/>
          </a:xfrm>
          <a:prstGeom prst="straightConnector1">
            <a:avLst/>
          </a:prstGeom>
          <a:noFill/>
          <a:ln cap="flat" cmpd="sng" w="9000">
            <a:solidFill>
              <a:schemeClr val="dk2"/>
            </a:solidFill>
            <a:prstDash val="dot"/>
            <a:round/>
            <a:headEnd len="med" w="med" type="none"/>
            <a:tailEnd len="med" w="med" type="none"/>
          </a:ln>
          <a:effectLst>
            <a:outerShdw blurRad="54045" rotWithShape="0" algn="bl" dir="5400000" dist="18015">
              <a:srgbClr val="000000">
                <a:alpha val="50000"/>
              </a:srgbClr>
            </a:outerShdw>
          </a:effectLst>
        </p:spPr>
      </p:cxnSp>
      <p:sp>
        <p:nvSpPr>
          <p:cNvPr id="208" name="Google Shape;208;p21"/>
          <p:cNvSpPr txBox="1"/>
          <p:nvPr/>
        </p:nvSpPr>
        <p:spPr>
          <a:xfrm>
            <a:off x="373050" y="2628037"/>
            <a:ext cx="932700" cy="305700"/>
          </a:xfrm>
          <a:prstGeom prst="rect">
            <a:avLst/>
          </a:prstGeom>
          <a:noFill/>
          <a:ln>
            <a:noFill/>
          </a:ln>
        </p:spPr>
        <p:txBody>
          <a:bodyPr anchorCtr="0" anchor="t" bIns="86450" lIns="86450" spcFirstLastPara="1" rIns="86450" wrap="square" tIns="86450">
            <a:spAutoFit/>
          </a:bodyPr>
          <a:lstStyle/>
          <a:p>
            <a:pPr indent="0" lvl="0" marL="0" rtl="0" algn="l">
              <a:spcBef>
                <a:spcPts val="0"/>
              </a:spcBef>
              <a:spcAft>
                <a:spcPts val="0"/>
              </a:spcAft>
              <a:buNone/>
            </a:pPr>
            <a:r>
              <a:rPr lang="en-GB" sz="851">
                <a:solidFill>
                  <a:srgbClr val="999999"/>
                </a:solidFill>
              </a:rPr>
              <a:t>Online Process</a:t>
            </a:r>
            <a:endParaRPr sz="851">
              <a:solidFill>
                <a:srgbClr val="999999"/>
              </a:solidFill>
            </a:endParaRPr>
          </a:p>
        </p:txBody>
      </p:sp>
      <p:sp>
        <p:nvSpPr>
          <p:cNvPr id="209" name="Google Shape;209;p21"/>
          <p:cNvSpPr txBox="1"/>
          <p:nvPr/>
        </p:nvSpPr>
        <p:spPr>
          <a:xfrm>
            <a:off x="373050" y="3133235"/>
            <a:ext cx="932700" cy="305700"/>
          </a:xfrm>
          <a:prstGeom prst="rect">
            <a:avLst/>
          </a:prstGeom>
          <a:noFill/>
          <a:ln>
            <a:noFill/>
          </a:ln>
        </p:spPr>
        <p:txBody>
          <a:bodyPr anchorCtr="0" anchor="t" bIns="86450" lIns="86450" spcFirstLastPara="1" rIns="86450" wrap="square" tIns="86450">
            <a:spAutoFit/>
          </a:bodyPr>
          <a:lstStyle/>
          <a:p>
            <a:pPr indent="0" lvl="0" marL="0" rtl="0" algn="l">
              <a:spcBef>
                <a:spcPts val="0"/>
              </a:spcBef>
              <a:spcAft>
                <a:spcPts val="0"/>
              </a:spcAft>
              <a:buNone/>
            </a:pPr>
            <a:r>
              <a:rPr lang="en-GB" sz="851">
                <a:solidFill>
                  <a:srgbClr val="999999"/>
                </a:solidFill>
              </a:rPr>
              <a:t>Data Ingestion</a:t>
            </a:r>
            <a:endParaRPr sz="851">
              <a:solidFill>
                <a:srgbClr val="999999"/>
              </a:solidFill>
            </a:endParaRPr>
          </a:p>
        </p:txBody>
      </p:sp>
      <p:pic>
        <p:nvPicPr>
          <p:cNvPr id="210" name="Google Shape;210;p21"/>
          <p:cNvPicPr preferRelativeResize="0"/>
          <p:nvPr/>
        </p:nvPicPr>
        <p:blipFill>
          <a:blip r:embed="rId6">
            <a:alphaModFix/>
          </a:blip>
          <a:stretch>
            <a:fillRect/>
          </a:stretch>
        </p:blipFill>
        <p:spPr>
          <a:xfrm>
            <a:off x="7533400" y="86602"/>
            <a:ext cx="1456650" cy="641150"/>
          </a:xfrm>
          <a:prstGeom prst="rect">
            <a:avLst/>
          </a:prstGeom>
          <a:noFill/>
          <a:ln>
            <a:noFill/>
          </a:ln>
        </p:spPr>
      </p:pic>
      <p:sp>
        <p:nvSpPr>
          <p:cNvPr id="211" name="Google Shape;211;p21"/>
          <p:cNvSpPr/>
          <p:nvPr/>
        </p:nvSpPr>
        <p:spPr>
          <a:xfrm>
            <a:off x="2562148" y="3229398"/>
            <a:ext cx="1009800" cy="444600"/>
          </a:xfrm>
          <a:prstGeom prst="roundRect">
            <a:avLst>
              <a:gd fmla="val 16667"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RAG</a:t>
            </a:r>
            <a:endParaRPr b="1" sz="945"/>
          </a:p>
        </p:txBody>
      </p:sp>
      <p:cxnSp>
        <p:nvCxnSpPr>
          <p:cNvPr id="212" name="Google Shape;212;p21"/>
          <p:cNvCxnSpPr>
            <a:stCxn id="203" idx="3"/>
            <a:endCxn id="211" idx="1"/>
          </p:cNvCxnSpPr>
          <p:nvPr/>
        </p:nvCxnSpPr>
        <p:spPr>
          <a:xfrm flipH="1" rot="10800000">
            <a:off x="1738767" y="3451803"/>
            <a:ext cx="823500" cy="639000"/>
          </a:xfrm>
          <a:prstGeom prst="bentConnector3">
            <a:avLst>
              <a:gd fmla="val 49993" name="adj1"/>
            </a:avLst>
          </a:prstGeom>
          <a:noFill/>
          <a:ln cap="flat" cmpd="sng" w="9000">
            <a:solidFill>
              <a:schemeClr val="dk2"/>
            </a:solidFill>
            <a:prstDash val="solid"/>
            <a:round/>
            <a:headEnd len="med" w="med" type="none"/>
            <a:tailEnd len="med" w="med" type="triangle"/>
          </a:ln>
        </p:spPr>
      </p:cxnSp>
      <p:cxnSp>
        <p:nvCxnSpPr>
          <p:cNvPr id="213" name="Google Shape;213;p21"/>
          <p:cNvCxnSpPr>
            <a:stCxn id="203" idx="3"/>
            <a:endCxn id="214" idx="1"/>
          </p:cNvCxnSpPr>
          <p:nvPr/>
        </p:nvCxnSpPr>
        <p:spPr>
          <a:xfrm>
            <a:off x="1738767" y="4090803"/>
            <a:ext cx="2548500" cy="600"/>
          </a:xfrm>
          <a:prstGeom prst="bentConnector3">
            <a:avLst>
              <a:gd fmla="val 50001" name="adj1"/>
            </a:avLst>
          </a:prstGeom>
          <a:noFill/>
          <a:ln cap="flat" cmpd="sng" w="9000">
            <a:solidFill>
              <a:schemeClr val="dk2"/>
            </a:solidFill>
            <a:prstDash val="solid"/>
            <a:round/>
            <a:headEnd len="med" w="med" type="none"/>
            <a:tailEnd len="med" w="med" type="triangle"/>
          </a:ln>
        </p:spPr>
      </p:cxnSp>
      <p:sp>
        <p:nvSpPr>
          <p:cNvPr id="215" name="Google Shape;215;p21"/>
          <p:cNvSpPr txBox="1"/>
          <p:nvPr/>
        </p:nvSpPr>
        <p:spPr>
          <a:xfrm>
            <a:off x="1504188" y="3257238"/>
            <a:ext cx="7629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900">
                <a:solidFill>
                  <a:schemeClr val="dk1"/>
                </a:solidFill>
              </a:rPr>
              <a:t>Fact and indicator extraction</a:t>
            </a:r>
            <a:endParaRPr i="1" sz="900">
              <a:solidFill>
                <a:schemeClr val="dk1"/>
              </a:solidFill>
            </a:endParaRPr>
          </a:p>
        </p:txBody>
      </p:sp>
      <p:sp>
        <p:nvSpPr>
          <p:cNvPr id="216" name="Google Shape;216;p21"/>
          <p:cNvSpPr txBox="1"/>
          <p:nvPr/>
        </p:nvSpPr>
        <p:spPr>
          <a:xfrm>
            <a:off x="2288350" y="4138413"/>
            <a:ext cx="1784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900">
                <a:solidFill>
                  <a:schemeClr val="dk1"/>
                </a:solidFill>
              </a:rPr>
              <a:t>Persona</a:t>
            </a:r>
            <a:r>
              <a:rPr i="1" lang="en-GB" sz="900">
                <a:solidFill>
                  <a:schemeClr val="dk1"/>
                </a:solidFill>
              </a:rPr>
              <a:t> traits extraction</a:t>
            </a:r>
            <a:endParaRPr i="1" sz="900">
              <a:solidFill>
                <a:schemeClr val="dk1"/>
              </a:solidFill>
            </a:endParaRPr>
          </a:p>
        </p:txBody>
      </p:sp>
      <p:cxnSp>
        <p:nvCxnSpPr>
          <p:cNvPr id="217" name="Google Shape;217;p21"/>
          <p:cNvCxnSpPr>
            <a:stCxn id="192" idx="2"/>
            <a:endCxn id="211" idx="0"/>
          </p:cNvCxnSpPr>
          <p:nvPr/>
        </p:nvCxnSpPr>
        <p:spPr>
          <a:xfrm flipH="1" rot="-5400000">
            <a:off x="2717389" y="2879262"/>
            <a:ext cx="699900" cy="600"/>
          </a:xfrm>
          <a:prstGeom prst="bentConnector3">
            <a:avLst>
              <a:gd fmla="val 49992" name="adj1"/>
            </a:avLst>
          </a:prstGeom>
          <a:noFill/>
          <a:ln cap="flat" cmpd="sng" w="9000">
            <a:solidFill>
              <a:schemeClr val="dk2"/>
            </a:solidFill>
            <a:prstDash val="solid"/>
            <a:round/>
            <a:headEnd len="med" w="med" type="triangle"/>
            <a:tailEnd len="med" w="med" type="triangle"/>
          </a:ln>
        </p:spPr>
      </p:cxnSp>
      <p:sp>
        <p:nvSpPr>
          <p:cNvPr id="214" name="Google Shape;214;p21"/>
          <p:cNvSpPr/>
          <p:nvPr/>
        </p:nvSpPr>
        <p:spPr>
          <a:xfrm>
            <a:off x="4287298" y="3868810"/>
            <a:ext cx="1009800" cy="444600"/>
          </a:xfrm>
          <a:prstGeom prst="roundRect">
            <a:avLst>
              <a:gd fmla="val 16667"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Persona Registry</a:t>
            </a:r>
            <a:endParaRPr b="1" sz="945"/>
          </a:p>
        </p:txBody>
      </p:sp>
      <p:cxnSp>
        <p:nvCxnSpPr>
          <p:cNvPr id="218" name="Google Shape;218;p21"/>
          <p:cNvCxnSpPr>
            <a:stCxn id="214" idx="0"/>
            <a:endCxn id="194" idx="2"/>
          </p:cNvCxnSpPr>
          <p:nvPr/>
        </p:nvCxnSpPr>
        <p:spPr>
          <a:xfrm rot="-5400000">
            <a:off x="4122898" y="3198910"/>
            <a:ext cx="1339200" cy="600"/>
          </a:xfrm>
          <a:prstGeom prst="bentConnector3">
            <a:avLst>
              <a:gd fmla="val 49999" name="adj1"/>
            </a:avLst>
          </a:prstGeom>
          <a:noFill/>
          <a:ln cap="flat" cmpd="sng" w="9000">
            <a:solidFill>
              <a:schemeClr val="dk2"/>
            </a:solidFill>
            <a:prstDash val="solid"/>
            <a:round/>
            <a:headEnd len="med" w="med" type="none"/>
            <a:tailEnd len="med" w="med" type="triangle"/>
          </a:ln>
        </p:spPr>
      </p:cxnSp>
      <p:sp>
        <p:nvSpPr>
          <p:cNvPr id="219" name="Google Shape;219;p21"/>
          <p:cNvSpPr txBox="1"/>
          <p:nvPr/>
        </p:nvSpPr>
        <p:spPr>
          <a:xfrm>
            <a:off x="176250" y="4770125"/>
            <a:ext cx="6102300" cy="373500"/>
          </a:xfrm>
          <a:prstGeom prst="rect">
            <a:avLst/>
          </a:prstGeom>
          <a:noFill/>
          <a:ln>
            <a:noFill/>
          </a:ln>
        </p:spPr>
        <p:txBody>
          <a:bodyPr anchorCtr="0" anchor="ctr" bIns="91425" lIns="91425" spcFirstLastPara="1" rIns="91425" wrap="square" tIns="91425">
            <a:normAutofit/>
          </a:bodyPr>
          <a:lstStyle/>
          <a:p>
            <a:pPr indent="0" lvl="0" marL="0" rtl="0" algn="l">
              <a:lnSpc>
                <a:spcPct val="50000"/>
              </a:lnSpc>
              <a:spcBef>
                <a:spcPts val="500"/>
              </a:spcBef>
              <a:spcAft>
                <a:spcPts val="0"/>
              </a:spcAft>
              <a:buNone/>
            </a:pPr>
            <a:r>
              <a:rPr lang="en-GB" sz="800">
                <a:solidFill>
                  <a:srgbClr val="EFEFEF"/>
                </a:solidFill>
              </a:rPr>
              <a:t>Fact data: raw data extracted from dataset (including indicators)</a:t>
            </a:r>
            <a:endParaRPr sz="800">
              <a:solidFill>
                <a:srgbClr val="EFEFEF"/>
              </a:solidFill>
            </a:endParaRPr>
          </a:p>
          <a:p>
            <a:pPr indent="0" lvl="0" marL="0" rtl="0" algn="l">
              <a:lnSpc>
                <a:spcPct val="50000"/>
              </a:lnSpc>
              <a:spcBef>
                <a:spcPts val="500"/>
              </a:spcBef>
              <a:spcAft>
                <a:spcPts val="500"/>
              </a:spcAft>
              <a:buNone/>
            </a:pPr>
            <a:r>
              <a:rPr lang="en-GB" sz="800">
                <a:solidFill>
                  <a:srgbClr val="EFEFEF"/>
                </a:solidFill>
              </a:rPr>
              <a:t>Persona </a:t>
            </a:r>
            <a:r>
              <a:rPr lang="en-GB" sz="800">
                <a:solidFill>
                  <a:srgbClr val="EFEFEF"/>
                </a:solidFill>
              </a:rPr>
              <a:t>traits data</a:t>
            </a:r>
            <a:r>
              <a:rPr lang="en-GB" sz="800">
                <a:solidFill>
                  <a:srgbClr val="EFEFEF"/>
                </a:solidFill>
              </a:rPr>
              <a:t>: characteristics of the customer segments (like tone, style, values, preferences)</a:t>
            </a:r>
            <a:endParaRPr sz="800">
              <a:solidFill>
                <a:srgbClr val="EFEFE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